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92" r:id="rId4"/>
    <p:sldId id="289" r:id="rId5"/>
    <p:sldId id="295" r:id="rId6"/>
    <p:sldId id="313" r:id="rId7"/>
    <p:sldId id="297" r:id="rId8"/>
    <p:sldId id="298" r:id="rId9"/>
    <p:sldId id="314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15" r:id="rId19"/>
    <p:sldId id="312" r:id="rId20"/>
    <p:sldId id="309" r:id="rId21"/>
    <p:sldId id="310" r:id="rId22"/>
    <p:sldId id="311" r:id="rId23"/>
    <p:sldId id="291" r:id="rId24"/>
    <p:sldId id="31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8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31D-62C5-4F35-937F-A8184D94E0C3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36E48-CE7A-4CF4-88B1-17B6AE792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23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27B0-1E9D-42D7-8002-D565E5E465A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7480174" y="403091"/>
            <a:ext cx="4088469" cy="4887901"/>
            <a:chOff x="4427538" y="954088"/>
            <a:chExt cx="3333750" cy="3729038"/>
          </a:xfrm>
        </p:grpSpPr>
        <p:sp>
          <p:nvSpPr>
            <p:cNvPr id="7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rgbClr val="9DC3E6"/>
                  </a:solidFill>
                </a:ln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1193408" y="1938558"/>
            <a:ext cx="5860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基于图像识别的手持式             </a:t>
            </a:r>
            <a:r>
              <a:rPr lang="en-US" altLang="zh-CN" sz="4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	 </a:t>
            </a:r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抄表器设计</a:t>
            </a:r>
            <a:endParaRPr lang="zh-CN" altLang="en-US" sz="4400" b="1" dirty="0">
              <a:solidFill>
                <a:schemeClr val="accent5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641985" y="4371584"/>
            <a:ext cx="116024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制作人：凌霄一笑</a:t>
            </a:r>
            <a:endParaRPr lang="en-US" altLang="zh-CN" sz="4000" b="1" dirty="0">
              <a:solidFill>
                <a:schemeClr val="accent5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1" name="Freeform 34"/>
          <p:cNvSpPr>
            <a:spLocks noEditPoints="1"/>
          </p:cNvSpPr>
          <p:nvPr/>
        </p:nvSpPr>
        <p:spPr bwMode="auto">
          <a:xfrm>
            <a:off x="6861498" y="3099428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1075085" y="3062470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51" grpId="0" animBg="1"/>
      <p:bldP spid="5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9642699" y="2756898"/>
            <a:ext cx="1140764" cy="2174633"/>
            <a:chOff x="7313614" y="5424488"/>
            <a:chExt cx="363538" cy="6413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1842"/>
            <p:cNvSpPr>
              <a:spLocks noEditPoints="1"/>
            </p:cNvSpPr>
            <p:nvPr/>
          </p:nvSpPr>
          <p:spPr bwMode="auto">
            <a:xfrm>
              <a:off x="7394577" y="5473701"/>
              <a:ext cx="217488" cy="21748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1843"/>
            <p:cNvSpPr>
              <a:spLocks noEditPoints="1"/>
            </p:cNvSpPr>
            <p:nvPr/>
          </p:nvSpPr>
          <p:spPr bwMode="auto">
            <a:xfrm>
              <a:off x="7391402" y="5470526"/>
              <a:ext cx="225425" cy="223838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1844"/>
            <p:cNvSpPr/>
            <p:nvPr/>
          </p:nvSpPr>
          <p:spPr bwMode="auto">
            <a:xfrm>
              <a:off x="7377114" y="5583238"/>
              <a:ext cx="22225" cy="19050"/>
            </a:xfrm>
            <a:custGeom>
              <a:avLst/>
              <a:gdLst>
                <a:gd name="T0" fmla="*/ 0 w 14"/>
                <a:gd name="T1" fmla="*/ 8 h 12"/>
                <a:gd name="T2" fmla="*/ 12 w 14"/>
                <a:gd name="T3" fmla="*/ 0 h 12"/>
                <a:gd name="T4" fmla="*/ 14 w 14"/>
                <a:gd name="T5" fmla="*/ 4 h 12"/>
                <a:gd name="T6" fmla="*/ 2 w 14"/>
                <a:gd name="T7" fmla="*/ 12 h 12"/>
                <a:gd name="T8" fmla="*/ 0 w 14"/>
                <a:gd name="T9" fmla="*/ 8 h 12"/>
                <a:gd name="T10" fmla="*/ 0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8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845"/>
            <p:cNvSpPr/>
            <p:nvPr/>
          </p:nvSpPr>
          <p:spPr bwMode="auto">
            <a:xfrm>
              <a:off x="7372352" y="5580063"/>
              <a:ext cx="33338" cy="25400"/>
            </a:xfrm>
            <a:custGeom>
              <a:avLst/>
              <a:gdLst>
                <a:gd name="T0" fmla="*/ 1 w 21"/>
                <a:gd name="T1" fmla="*/ 11 h 16"/>
                <a:gd name="T2" fmla="*/ 3 w 21"/>
                <a:gd name="T3" fmla="*/ 10 h 16"/>
                <a:gd name="T4" fmla="*/ 4 w 21"/>
                <a:gd name="T5" fmla="*/ 12 h 16"/>
                <a:gd name="T6" fmla="*/ 3 w 21"/>
                <a:gd name="T7" fmla="*/ 10 h 16"/>
                <a:gd name="T8" fmla="*/ 1 w 21"/>
                <a:gd name="T9" fmla="*/ 11 h 16"/>
                <a:gd name="T10" fmla="*/ 0 w 21"/>
                <a:gd name="T11" fmla="*/ 9 h 16"/>
                <a:gd name="T12" fmla="*/ 16 w 21"/>
                <a:gd name="T13" fmla="*/ 0 h 16"/>
                <a:gd name="T14" fmla="*/ 21 w 21"/>
                <a:gd name="T15" fmla="*/ 8 h 16"/>
                <a:gd name="T16" fmla="*/ 4 w 21"/>
                <a:gd name="T17" fmla="*/ 16 h 16"/>
                <a:gd name="T18" fmla="*/ 1 w 21"/>
                <a:gd name="T19" fmla="*/ 11 h 16"/>
                <a:gd name="T20" fmla="*/ 1 w 21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" y="11"/>
                  </a:moveTo>
                  <a:lnTo>
                    <a:pt x="3" y="10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1" y="8"/>
                  </a:lnTo>
                  <a:lnTo>
                    <a:pt x="4" y="16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846"/>
            <p:cNvSpPr/>
            <p:nvPr/>
          </p:nvSpPr>
          <p:spPr bwMode="auto">
            <a:xfrm>
              <a:off x="7413627" y="5589588"/>
              <a:ext cx="84138" cy="5873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847"/>
            <p:cNvSpPr>
              <a:spLocks noEditPoints="1"/>
            </p:cNvSpPr>
            <p:nvPr/>
          </p:nvSpPr>
          <p:spPr bwMode="auto">
            <a:xfrm>
              <a:off x="7410452" y="5586413"/>
              <a:ext cx="92075" cy="650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848"/>
            <p:cNvSpPr/>
            <p:nvPr/>
          </p:nvSpPr>
          <p:spPr bwMode="auto">
            <a:xfrm>
              <a:off x="7483477" y="5580063"/>
              <a:ext cx="17463" cy="15875"/>
            </a:xfrm>
            <a:custGeom>
              <a:avLst/>
              <a:gdLst>
                <a:gd name="T0" fmla="*/ 0 w 11"/>
                <a:gd name="T1" fmla="*/ 3 h 10"/>
                <a:gd name="T2" fmla="*/ 3 w 11"/>
                <a:gd name="T3" fmla="*/ 0 h 10"/>
                <a:gd name="T4" fmla="*/ 11 w 11"/>
                <a:gd name="T5" fmla="*/ 6 h 10"/>
                <a:gd name="T6" fmla="*/ 8 w 11"/>
                <a:gd name="T7" fmla="*/ 10 h 10"/>
                <a:gd name="T8" fmla="*/ 0 w 11"/>
                <a:gd name="T9" fmla="*/ 3 h 10"/>
                <a:gd name="T10" fmla="*/ 0 w 11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0" y="3"/>
                  </a:moveTo>
                  <a:lnTo>
                    <a:pt x="3" y="0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849"/>
            <p:cNvSpPr>
              <a:spLocks noEditPoints="1"/>
            </p:cNvSpPr>
            <p:nvPr/>
          </p:nvSpPr>
          <p:spPr bwMode="auto">
            <a:xfrm>
              <a:off x="7478714" y="5575301"/>
              <a:ext cx="26988" cy="25400"/>
            </a:xfrm>
            <a:custGeom>
              <a:avLst/>
              <a:gdLst>
                <a:gd name="T0" fmla="*/ 2 w 17"/>
                <a:gd name="T1" fmla="*/ 7 h 16"/>
                <a:gd name="T2" fmla="*/ 3 w 17"/>
                <a:gd name="T3" fmla="*/ 6 h 16"/>
                <a:gd name="T4" fmla="*/ 5 w 17"/>
                <a:gd name="T5" fmla="*/ 7 h 16"/>
                <a:gd name="T6" fmla="*/ 3 w 17"/>
                <a:gd name="T7" fmla="*/ 6 h 16"/>
                <a:gd name="T8" fmla="*/ 2 w 17"/>
                <a:gd name="T9" fmla="*/ 7 h 16"/>
                <a:gd name="T10" fmla="*/ 0 w 17"/>
                <a:gd name="T11" fmla="*/ 6 h 16"/>
                <a:gd name="T12" fmla="*/ 6 w 17"/>
                <a:gd name="T13" fmla="*/ 0 h 16"/>
                <a:gd name="T14" fmla="*/ 17 w 17"/>
                <a:gd name="T15" fmla="*/ 9 h 16"/>
                <a:gd name="T16" fmla="*/ 11 w 17"/>
                <a:gd name="T17" fmla="*/ 16 h 16"/>
                <a:gd name="T18" fmla="*/ 2 w 17"/>
                <a:gd name="T19" fmla="*/ 7 h 16"/>
                <a:gd name="T20" fmla="*/ 2 w 17"/>
                <a:gd name="T21" fmla="*/ 7 h 16"/>
                <a:gd name="T22" fmla="*/ 11 w 17"/>
                <a:gd name="T23" fmla="*/ 11 h 16"/>
                <a:gd name="T24" fmla="*/ 11 w 17"/>
                <a:gd name="T25" fmla="*/ 11 h 16"/>
                <a:gd name="T26" fmla="*/ 8 w 17"/>
                <a:gd name="T27" fmla="*/ 6 h 16"/>
                <a:gd name="T28" fmla="*/ 11 w 17"/>
                <a:gd name="T29" fmla="*/ 11 h 16"/>
                <a:gd name="T30" fmla="*/ 11 w 17"/>
                <a:gd name="T3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6">
                  <a:moveTo>
                    <a:pt x="2" y="7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6" y="0"/>
                  </a:lnTo>
                  <a:lnTo>
                    <a:pt x="17" y="9"/>
                  </a:lnTo>
                  <a:lnTo>
                    <a:pt x="11" y="16"/>
                  </a:lnTo>
                  <a:lnTo>
                    <a:pt x="2" y="7"/>
                  </a:lnTo>
                  <a:lnTo>
                    <a:pt x="2" y="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8" y="6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850"/>
            <p:cNvSpPr/>
            <p:nvPr/>
          </p:nvSpPr>
          <p:spPr bwMode="auto">
            <a:xfrm>
              <a:off x="7410452" y="5438776"/>
              <a:ext cx="36513" cy="58738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851"/>
            <p:cNvSpPr>
              <a:spLocks noEditPoints="1"/>
            </p:cNvSpPr>
            <p:nvPr/>
          </p:nvSpPr>
          <p:spPr bwMode="auto">
            <a:xfrm>
              <a:off x="7405689" y="5435601"/>
              <a:ext cx="44450" cy="6826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852"/>
            <p:cNvSpPr/>
            <p:nvPr/>
          </p:nvSpPr>
          <p:spPr bwMode="auto">
            <a:xfrm>
              <a:off x="7446964" y="5427663"/>
              <a:ext cx="44450" cy="52388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53"/>
            <p:cNvSpPr>
              <a:spLocks noEditPoints="1"/>
            </p:cNvSpPr>
            <p:nvPr/>
          </p:nvSpPr>
          <p:spPr bwMode="auto">
            <a:xfrm>
              <a:off x="7443789" y="5424488"/>
              <a:ext cx="50800" cy="66675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854"/>
            <p:cNvSpPr/>
            <p:nvPr/>
          </p:nvSpPr>
          <p:spPr bwMode="auto">
            <a:xfrm>
              <a:off x="7429502" y="5559426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0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55"/>
            <p:cNvSpPr>
              <a:spLocks noEditPoints="1"/>
            </p:cNvSpPr>
            <p:nvPr/>
          </p:nvSpPr>
          <p:spPr bwMode="auto">
            <a:xfrm>
              <a:off x="7426327" y="5556251"/>
              <a:ext cx="15875" cy="12700"/>
            </a:xfrm>
            <a:custGeom>
              <a:avLst/>
              <a:gdLst>
                <a:gd name="T0" fmla="*/ 8 w 10"/>
                <a:gd name="T1" fmla="*/ 8 h 8"/>
                <a:gd name="T2" fmla="*/ 2 w 10"/>
                <a:gd name="T3" fmla="*/ 8 h 8"/>
                <a:gd name="T4" fmla="*/ 2 w 10"/>
                <a:gd name="T5" fmla="*/ 6 h 8"/>
                <a:gd name="T6" fmla="*/ 4 w 10"/>
                <a:gd name="T7" fmla="*/ 6 h 8"/>
                <a:gd name="T8" fmla="*/ 2 w 10"/>
                <a:gd name="T9" fmla="*/ 6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0 h 8"/>
                <a:gd name="T16" fmla="*/ 10 w 10"/>
                <a:gd name="T17" fmla="*/ 0 h 8"/>
                <a:gd name="T18" fmla="*/ 10 w 10"/>
                <a:gd name="T19" fmla="*/ 8 h 8"/>
                <a:gd name="T20" fmla="*/ 8 w 10"/>
                <a:gd name="T21" fmla="*/ 8 h 8"/>
                <a:gd name="T22" fmla="*/ 8 w 10"/>
                <a:gd name="T23" fmla="*/ 8 h 8"/>
                <a:gd name="T24" fmla="*/ 5 w 10"/>
                <a:gd name="T25" fmla="*/ 4 h 8"/>
                <a:gd name="T26" fmla="*/ 5 w 10"/>
                <a:gd name="T27" fmla="*/ 4 h 8"/>
                <a:gd name="T28" fmla="*/ 4 w 10"/>
                <a:gd name="T29" fmla="*/ 4 h 8"/>
                <a:gd name="T30" fmla="*/ 4 w 10"/>
                <a:gd name="T31" fmla="*/ 4 h 8"/>
                <a:gd name="T32" fmla="*/ 5 w 10"/>
                <a:gd name="T33" fmla="*/ 4 h 8"/>
                <a:gd name="T34" fmla="*/ 5 w 10"/>
                <a:gd name="T3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close/>
                  <a:moveTo>
                    <a:pt x="5" y="4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56"/>
            <p:cNvSpPr/>
            <p:nvPr/>
          </p:nvSpPr>
          <p:spPr bwMode="auto">
            <a:xfrm>
              <a:off x="7496177" y="5688013"/>
              <a:ext cx="6350" cy="23813"/>
            </a:xfrm>
            <a:custGeom>
              <a:avLst/>
              <a:gdLst>
                <a:gd name="T0" fmla="*/ 0 w 4"/>
                <a:gd name="T1" fmla="*/ 15 h 15"/>
                <a:gd name="T2" fmla="*/ 0 w 4"/>
                <a:gd name="T3" fmla="*/ 0 h 15"/>
                <a:gd name="T4" fmla="*/ 4 w 4"/>
                <a:gd name="T5" fmla="*/ 0 h 15"/>
                <a:gd name="T6" fmla="*/ 4 w 4"/>
                <a:gd name="T7" fmla="*/ 15 h 15"/>
                <a:gd name="T8" fmla="*/ 0 w 4"/>
                <a:gd name="T9" fmla="*/ 15 h 15"/>
                <a:gd name="T10" fmla="*/ 0 w 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0" y="15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57"/>
            <p:cNvSpPr>
              <a:spLocks noEditPoints="1"/>
            </p:cNvSpPr>
            <p:nvPr/>
          </p:nvSpPr>
          <p:spPr bwMode="auto">
            <a:xfrm>
              <a:off x="7493002" y="5684838"/>
              <a:ext cx="12700" cy="30163"/>
            </a:xfrm>
            <a:custGeom>
              <a:avLst/>
              <a:gdLst>
                <a:gd name="T0" fmla="*/ 6 w 8"/>
                <a:gd name="T1" fmla="*/ 19 h 19"/>
                <a:gd name="T2" fmla="*/ 2 w 8"/>
                <a:gd name="T3" fmla="*/ 19 h 19"/>
                <a:gd name="T4" fmla="*/ 2 w 8"/>
                <a:gd name="T5" fmla="*/ 17 h 19"/>
                <a:gd name="T6" fmla="*/ 4 w 8"/>
                <a:gd name="T7" fmla="*/ 17 h 19"/>
                <a:gd name="T8" fmla="*/ 2 w 8"/>
                <a:gd name="T9" fmla="*/ 17 h 19"/>
                <a:gd name="T10" fmla="*/ 2 w 8"/>
                <a:gd name="T11" fmla="*/ 19 h 19"/>
                <a:gd name="T12" fmla="*/ 0 w 8"/>
                <a:gd name="T13" fmla="*/ 19 h 19"/>
                <a:gd name="T14" fmla="*/ 0 w 8"/>
                <a:gd name="T15" fmla="*/ 0 h 19"/>
                <a:gd name="T16" fmla="*/ 8 w 8"/>
                <a:gd name="T17" fmla="*/ 0 h 19"/>
                <a:gd name="T18" fmla="*/ 8 w 8"/>
                <a:gd name="T19" fmla="*/ 19 h 19"/>
                <a:gd name="T20" fmla="*/ 6 w 8"/>
                <a:gd name="T21" fmla="*/ 19 h 19"/>
                <a:gd name="T22" fmla="*/ 6 w 8"/>
                <a:gd name="T23" fmla="*/ 19 h 19"/>
                <a:gd name="T24" fmla="*/ 4 w 8"/>
                <a:gd name="T25" fmla="*/ 15 h 19"/>
                <a:gd name="T26" fmla="*/ 4 w 8"/>
                <a:gd name="T27" fmla="*/ 4 h 19"/>
                <a:gd name="T28" fmla="*/ 4 w 8"/>
                <a:gd name="T29" fmla="*/ 15 h 19"/>
                <a:gd name="T30" fmla="*/ 4 w 8"/>
                <a:gd name="T3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2" y="19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58"/>
            <p:cNvSpPr>
              <a:spLocks noEditPoints="1"/>
            </p:cNvSpPr>
            <p:nvPr/>
          </p:nvSpPr>
          <p:spPr bwMode="auto">
            <a:xfrm>
              <a:off x="7410452" y="5708651"/>
              <a:ext cx="142875" cy="19050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59"/>
            <p:cNvSpPr>
              <a:spLocks noEditPoints="1"/>
            </p:cNvSpPr>
            <p:nvPr/>
          </p:nvSpPr>
          <p:spPr bwMode="auto">
            <a:xfrm>
              <a:off x="7407277" y="5705476"/>
              <a:ext cx="149225" cy="196850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60"/>
            <p:cNvSpPr/>
            <p:nvPr/>
          </p:nvSpPr>
          <p:spPr bwMode="auto">
            <a:xfrm>
              <a:off x="7531102" y="5711826"/>
              <a:ext cx="128588" cy="122238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61"/>
            <p:cNvSpPr>
              <a:spLocks noEditPoints="1"/>
            </p:cNvSpPr>
            <p:nvPr/>
          </p:nvSpPr>
          <p:spPr bwMode="auto">
            <a:xfrm>
              <a:off x="7527927" y="5708651"/>
              <a:ext cx="134938" cy="139700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62"/>
            <p:cNvSpPr/>
            <p:nvPr/>
          </p:nvSpPr>
          <p:spPr bwMode="auto">
            <a:xfrm>
              <a:off x="7646989" y="5818188"/>
              <a:ext cx="7938" cy="20638"/>
            </a:xfrm>
            <a:custGeom>
              <a:avLst/>
              <a:gdLst>
                <a:gd name="T0" fmla="*/ 0 w 5"/>
                <a:gd name="T1" fmla="*/ 13 h 13"/>
                <a:gd name="T2" fmla="*/ 0 w 5"/>
                <a:gd name="T3" fmla="*/ 0 h 13"/>
                <a:gd name="T4" fmla="*/ 5 w 5"/>
                <a:gd name="T5" fmla="*/ 0 h 13"/>
                <a:gd name="T6" fmla="*/ 5 w 5"/>
                <a:gd name="T7" fmla="*/ 13 h 13"/>
                <a:gd name="T8" fmla="*/ 0 w 5"/>
                <a:gd name="T9" fmla="*/ 13 h 13"/>
                <a:gd name="T10" fmla="*/ 0 w 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0" y="1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63"/>
            <p:cNvSpPr>
              <a:spLocks noEditPoints="1"/>
            </p:cNvSpPr>
            <p:nvPr/>
          </p:nvSpPr>
          <p:spPr bwMode="auto">
            <a:xfrm>
              <a:off x="7643814" y="5815013"/>
              <a:ext cx="14288" cy="28575"/>
            </a:xfrm>
            <a:custGeom>
              <a:avLst/>
              <a:gdLst>
                <a:gd name="T0" fmla="*/ 7 w 9"/>
                <a:gd name="T1" fmla="*/ 18 h 18"/>
                <a:gd name="T2" fmla="*/ 2 w 9"/>
                <a:gd name="T3" fmla="*/ 18 h 18"/>
                <a:gd name="T4" fmla="*/ 2 w 9"/>
                <a:gd name="T5" fmla="*/ 15 h 18"/>
                <a:gd name="T6" fmla="*/ 4 w 9"/>
                <a:gd name="T7" fmla="*/ 15 h 18"/>
                <a:gd name="T8" fmla="*/ 2 w 9"/>
                <a:gd name="T9" fmla="*/ 15 h 18"/>
                <a:gd name="T10" fmla="*/ 2 w 9"/>
                <a:gd name="T11" fmla="*/ 18 h 18"/>
                <a:gd name="T12" fmla="*/ 0 w 9"/>
                <a:gd name="T13" fmla="*/ 18 h 18"/>
                <a:gd name="T14" fmla="*/ 0 w 9"/>
                <a:gd name="T15" fmla="*/ 0 h 18"/>
                <a:gd name="T16" fmla="*/ 9 w 9"/>
                <a:gd name="T17" fmla="*/ 0 h 18"/>
                <a:gd name="T18" fmla="*/ 9 w 9"/>
                <a:gd name="T19" fmla="*/ 18 h 18"/>
                <a:gd name="T20" fmla="*/ 7 w 9"/>
                <a:gd name="T21" fmla="*/ 18 h 18"/>
                <a:gd name="T22" fmla="*/ 7 w 9"/>
                <a:gd name="T23" fmla="*/ 18 h 18"/>
                <a:gd name="T24" fmla="*/ 4 w 9"/>
                <a:gd name="T25" fmla="*/ 13 h 18"/>
                <a:gd name="T26" fmla="*/ 4 w 9"/>
                <a:gd name="T27" fmla="*/ 4 h 18"/>
                <a:gd name="T28" fmla="*/ 4 w 9"/>
                <a:gd name="T29" fmla="*/ 13 h 18"/>
                <a:gd name="T30" fmla="*/ 4 w 9"/>
                <a:gd name="T3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3"/>
                  </a:moveTo>
                  <a:lnTo>
                    <a:pt x="4" y="4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64"/>
            <p:cNvSpPr/>
            <p:nvPr/>
          </p:nvSpPr>
          <p:spPr bwMode="auto">
            <a:xfrm>
              <a:off x="7316789" y="5661026"/>
              <a:ext cx="128588" cy="88900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65"/>
            <p:cNvSpPr>
              <a:spLocks noEditPoints="1"/>
            </p:cNvSpPr>
            <p:nvPr/>
          </p:nvSpPr>
          <p:spPr bwMode="auto">
            <a:xfrm>
              <a:off x="7313614" y="5657851"/>
              <a:ext cx="136525" cy="96838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66"/>
            <p:cNvSpPr/>
            <p:nvPr/>
          </p:nvSpPr>
          <p:spPr bwMode="auto">
            <a:xfrm>
              <a:off x="7340602" y="5668963"/>
              <a:ext cx="17463" cy="11113"/>
            </a:xfrm>
            <a:custGeom>
              <a:avLst/>
              <a:gdLst>
                <a:gd name="T0" fmla="*/ 0 w 11"/>
                <a:gd name="T1" fmla="*/ 4 h 7"/>
                <a:gd name="T2" fmla="*/ 1 w 11"/>
                <a:gd name="T3" fmla="*/ 0 h 7"/>
                <a:gd name="T4" fmla="*/ 11 w 11"/>
                <a:gd name="T5" fmla="*/ 3 h 7"/>
                <a:gd name="T6" fmla="*/ 9 w 11"/>
                <a:gd name="T7" fmla="*/ 7 h 7"/>
                <a:gd name="T8" fmla="*/ 0 w 11"/>
                <a:gd name="T9" fmla="*/ 4 h 7"/>
                <a:gd name="T10" fmla="*/ 0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4"/>
                  </a:moveTo>
                  <a:lnTo>
                    <a:pt x="1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67"/>
            <p:cNvSpPr>
              <a:spLocks noEditPoints="1"/>
            </p:cNvSpPr>
            <p:nvPr/>
          </p:nvSpPr>
          <p:spPr bwMode="auto">
            <a:xfrm>
              <a:off x="7335839" y="5665788"/>
              <a:ext cx="25400" cy="19050"/>
            </a:xfrm>
            <a:custGeom>
              <a:avLst/>
              <a:gdLst>
                <a:gd name="T0" fmla="*/ 2 w 16"/>
                <a:gd name="T1" fmla="*/ 8 h 12"/>
                <a:gd name="T2" fmla="*/ 3 w 16"/>
                <a:gd name="T3" fmla="*/ 6 h 12"/>
                <a:gd name="T4" fmla="*/ 5 w 16"/>
                <a:gd name="T5" fmla="*/ 7 h 12"/>
                <a:gd name="T6" fmla="*/ 3 w 16"/>
                <a:gd name="T7" fmla="*/ 6 h 12"/>
                <a:gd name="T8" fmla="*/ 2 w 16"/>
                <a:gd name="T9" fmla="*/ 8 h 12"/>
                <a:gd name="T10" fmla="*/ 0 w 16"/>
                <a:gd name="T11" fmla="*/ 7 h 12"/>
                <a:gd name="T12" fmla="*/ 3 w 16"/>
                <a:gd name="T13" fmla="*/ 0 h 12"/>
                <a:gd name="T14" fmla="*/ 16 w 16"/>
                <a:gd name="T15" fmla="*/ 3 h 12"/>
                <a:gd name="T16" fmla="*/ 14 w 16"/>
                <a:gd name="T17" fmla="*/ 12 h 12"/>
                <a:gd name="T18" fmla="*/ 2 w 16"/>
                <a:gd name="T19" fmla="*/ 8 h 12"/>
                <a:gd name="T20" fmla="*/ 2 w 16"/>
                <a:gd name="T21" fmla="*/ 8 h 12"/>
                <a:gd name="T22" fmla="*/ 11 w 16"/>
                <a:gd name="T23" fmla="*/ 6 h 12"/>
                <a:gd name="T24" fmla="*/ 5 w 16"/>
                <a:gd name="T25" fmla="*/ 5 h 12"/>
                <a:gd name="T26" fmla="*/ 5 w 16"/>
                <a:gd name="T27" fmla="*/ 5 h 12"/>
                <a:gd name="T28" fmla="*/ 11 w 16"/>
                <a:gd name="T29" fmla="*/ 6 h 12"/>
                <a:gd name="T30" fmla="*/ 11 w 1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7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4" y="12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11" y="6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68"/>
            <p:cNvSpPr/>
            <p:nvPr/>
          </p:nvSpPr>
          <p:spPr bwMode="auto">
            <a:xfrm>
              <a:off x="7337427" y="5875338"/>
              <a:ext cx="119063" cy="187325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869"/>
            <p:cNvSpPr>
              <a:spLocks noEditPoints="1"/>
            </p:cNvSpPr>
            <p:nvPr/>
          </p:nvSpPr>
          <p:spPr bwMode="auto">
            <a:xfrm>
              <a:off x="7334252" y="5872163"/>
              <a:ext cx="125413" cy="193675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870"/>
            <p:cNvSpPr>
              <a:spLocks noEditPoints="1"/>
            </p:cNvSpPr>
            <p:nvPr/>
          </p:nvSpPr>
          <p:spPr bwMode="auto">
            <a:xfrm>
              <a:off x="7496177" y="5892801"/>
              <a:ext cx="176213" cy="13335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871"/>
            <p:cNvSpPr>
              <a:spLocks noEditPoints="1"/>
            </p:cNvSpPr>
            <p:nvPr/>
          </p:nvSpPr>
          <p:spPr bwMode="auto">
            <a:xfrm>
              <a:off x="7491414" y="5888038"/>
              <a:ext cx="185738" cy="141288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任意多边形 32"/>
          <p:cNvSpPr/>
          <p:nvPr/>
        </p:nvSpPr>
        <p:spPr>
          <a:xfrm>
            <a:off x="1259374" y="3874731"/>
            <a:ext cx="8505371" cy="638728"/>
          </a:xfrm>
          <a:custGeom>
            <a:avLst/>
            <a:gdLst>
              <a:gd name="connsiteX0" fmla="*/ 0 w 8505371"/>
              <a:gd name="connsiteY0" fmla="*/ 566124 h 638728"/>
              <a:gd name="connsiteX1" fmla="*/ 1436914 w 8505371"/>
              <a:gd name="connsiteY1" fmla="*/ 116181 h 638728"/>
              <a:gd name="connsiteX2" fmla="*/ 2931885 w 8505371"/>
              <a:gd name="connsiteY2" fmla="*/ 595153 h 638728"/>
              <a:gd name="connsiteX3" fmla="*/ 4601028 w 8505371"/>
              <a:gd name="connsiteY3" fmla="*/ 67 h 638728"/>
              <a:gd name="connsiteX4" fmla="*/ 6270171 w 8505371"/>
              <a:gd name="connsiteY4" fmla="*/ 638696 h 638728"/>
              <a:gd name="connsiteX5" fmla="*/ 7736114 w 8505371"/>
              <a:gd name="connsiteY5" fmla="*/ 29096 h 638728"/>
              <a:gd name="connsiteX6" fmla="*/ 8505371 w 8505371"/>
              <a:gd name="connsiteY6" fmla="*/ 217781 h 6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5371" h="638728">
                <a:moveTo>
                  <a:pt x="0" y="566124"/>
                </a:moveTo>
                <a:cubicBezTo>
                  <a:pt x="474133" y="338733"/>
                  <a:pt x="948267" y="111343"/>
                  <a:pt x="1436914" y="116181"/>
                </a:cubicBezTo>
                <a:cubicBezTo>
                  <a:pt x="1925561" y="121019"/>
                  <a:pt x="2404533" y="614505"/>
                  <a:pt x="2931885" y="595153"/>
                </a:cubicBezTo>
                <a:cubicBezTo>
                  <a:pt x="3459237" y="575801"/>
                  <a:pt x="4044647" y="-7190"/>
                  <a:pt x="4601028" y="67"/>
                </a:cubicBezTo>
                <a:cubicBezTo>
                  <a:pt x="5157409" y="7324"/>
                  <a:pt x="5747657" y="633858"/>
                  <a:pt x="6270171" y="638696"/>
                </a:cubicBezTo>
                <a:cubicBezTo>
                  <a:pt x="6792685" y="643534"/>
                  <a:pt x="7363581" y="99248"/>
                  <a:pt x="7736114" y="29096"/>
                </a:cubicBezTo>
                <a:cubicBezTo>
                  <a:pt x="8108647" y="-41056"/>
                  <a:pt x="8362647" y="271000"/>
                  <a:pt x="8505371" y="217781"/>
                </a:cubicBezTo>
              </a:path>
            </a:pathLst>
          </a:cu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166261" y="3682901"/>
            <a:ext cx="615743" cy="585108"/>
            <a:chOff x="2166261" y="3682901"/>
            <a:chExt cx="615743" cy="5851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2166261" y="3682901"/>
              <a:ext cx="585108" cy="58510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9"/>
            <p:cNvSpPr txBox="1"/>
            <p:nvPr/>
          </p:nvSpPr>
          <p:spPr>
            <a:xfrm>
              <a:off x="2189986" y="3768247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91861" y="4141646"/>
            <a:ext cx="626185" cy="585108"/>
            <a:chOff x="3791861" y="4141646"/>
            <a:chExt cx="626185" cy="5851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8" name="椭圆 37"/>
            <p:cNvSpPr/>
            <p:nvPr/>
          </p:nvSpPr>
          <p:spPr>
            <a:xfrm>
              <a:off x="3791861" y="4141646"/>
              <a:ext cx="585108" cy="58510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42"/>
            <p:cNvSpPr txBox="1"/>
            <p:nvPr/>
          </p:nvSpPr>
          <p:spPr>
            <a:xfrm>
              <a:off x="3826028" y="4236568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37285" y="3569562"/>
            <a:ext cx="622653" cy="585108"/>
            <a:chOff x="5437285" y="3569562"/>
            <a:chExt cx="622653" cy="5851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1" name="椭圆 40"/>
            <p:cNvSpPr/>
            <p:nvPr/>
          </p:nvSpPr>
          <p:spPr>
            <a:xfrm>
              <a:off x="5437285" y="3569562"/>
              <a:ext cx="585108" cy="58510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5"/>
            <p:cNvSpPr txBox="1"/>
            <p:nvPr/>
          </p:nvSpPr>
          <p:spPr>
            <a:xfrm>
              <a:off x="5467920" y="3682901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03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227985" y="4192442"/>
            <a:ext cx="633095" cy="585108"/>
            <a:chOff x="7227985" y="4192442"/>
            <a:chExt cx="633095" cy="5851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4" name="椭圆 43"/>
            <p:cNvSpPr/>
            <p:nvPr/>
          </p:nvSpPr>
          <p:spPr>
            <a:xfrm>
              <a:off x="7227985" y="4192442"/>
              <a:ext cx="585108" cy="58510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8"/>
            <p:cNvSpPr txBox="1"/>
            <p:nvPr/>
          </p:nvSpPr>
          <p:spPr>
            <a:xfrm>
              <a:off x="7269062" y="4291779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04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2916561" y="5086388"/>
            <a:ext cx="268404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图像倾斜校正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51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算法总流程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4543942" y="2754227"/>
            <a:ext cx="268404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定位分割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6730062" y="5086388"/>
            <a:ext cx="268404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数字识别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1405225" y="2745049"/>
            <a:ext cx="268404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图像预处理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6" grpId="0"/>
      <p:bldP spid="52" grpId="0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图像预处理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566914" y="5484636"/>
            <a:ext cx="720000" cy="1242738"/>
            <a:chOff x="1449" y="1496"/>
            <a:chExt cx="730" cy="1260"/>
          </a:xfrm>
          <a:solidFill>
            <a:schemeClr val="tx1"/>
          </a:solidFill>
        </p:grpSpPr>
        <p:sp>
          <p:nvSpPr>
            <p:cNvPr id="5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8"/>
            <p:cNvSpPr/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Group 21"/>
          <p:cNvGrpSpPr>
            <a:grpSpLocks noChangeAspect="1"/>
          </p:cNvGrpSpPr>
          <p:nvPr/>
        </p:nvGrpSpPr>
        <p:grpSpPr bwMode="auto">
          <a:xfrm>
            <a:off x="5885045" y="5484636"/>
            <a:ext cx="720000" cy="1178269"/>
            <a:chOff x="3270" y="1510"/>
            <a:chExt cx="762" cy="1247"/>
          </a:xfrm>
          <a:solidFill>
            <a:schemeClr val="tx1"/>
          </a:solidFill>
        </p:grpSpPr>
        <p:sp>
          <p:nvSpPr>
            <p:cNvPr id="8" name="Freeform 22"/>
            <p:cNvSpPr/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Group 26"/>
          <p:cNvGrpSpPr>
            <a:grpSpLocks noChangeAspect="1"/>
          </p:cNvGrpSpPr>
          <p:nvPr/>
        </p:nvGrpSpPr>
        <p:grpSpPr bwMode="auto">
          <a:xfrm>
            <a:off x="10033108" y="5514099"/>
            <a:ext cx="720000" cy="1183811"/>
            <a:chOff x="5100" y="1511"/>
            <a:chExt cx="756" cy="1243"/>
          </a:xfrm>
          <a:solidFill>
            <a:schemeClr val="tx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文本框 96"/>
          <p:cNvSpPr txBox="1"/>
          <p:nvPr/>
        </p:nvSpPr>
        <p:spPr>
          <a:xfrm>
            <a:off x="303280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高斯去噪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rot="6050341">
            <a:off x="3907611" y="5935101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/>
          <p:nvPr/>
        </p:nvSpPr>
        <p:spPr bwMode="auto">
          <a:xfrm rot="5844680">
            <a:off x="7859667" y="5900642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2160" y="1654629"/>
            <a:ext cx="4065384" cy="3841854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322341" y="1654629"/>
            <a:ext cx="3795416" cy="3862626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8238253" y="1654629"/>
            <a:ext cx="3795416" cy="383000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1" name="文本框 96"/>
          <p:cNvSpPr txBox="1"/>
          <p:nvPr/>
        </p:nvSpPr>
        <p:spPr>
          <a:xfrm>
            <a:off x="4646361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灰度化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2" name="文本框 96"/>
          <p:cNvSpPr txBox="1"/>
          <p:nvPr/>
        </p:nvSpPr>
        <p:spPr>
          <a:xfrm>
            <a:off x="8613630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Ostu</a:t>
            </a:r>
            <a:r>
              <a:rPr lang="zh-CN" altLang="en-US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阈值化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280" y="2902857"/>
            <a:ext cx="338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实拍</a:t>
            </a:r>
            <a:r>
              <a:rPr lang="zh-CN" altLang="en-US" sz="2400" dirty="0" smtClean="0"/>
              <a:t>的图像由于反光、污损等环境因素而产生噪声干扰，应先滤除掉</a:t>
            </a:r>
            <a:endParaRPr lang="zh-CN" altLang="en-US" sz="2400" dirty="0"/>
          </a:p>
        </p:txBody>
      </p:sp>
      <p:pic>
        <p:nvPicPr>
          <p:cNvPr id="24" name="图片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6" y="2478595"/>
            <a:ext cx="3212375" cy="28626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3370" y="2985777"/>
                <a:ext cx="3383349" cy="15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𝐺𝑟𝑎𝑦</m:t>
                      </m:r>
                      <m:r>
                        <a:rPr lang="en-US" altLang="zh-CN" sz="2400" i="1" smtClean="0">
                          <a:latin typeface="Cambria Math"/>
                        </a:rPr>
                        <m:t>(</m:t>
                      </m:r>
                      <m:r>
                        <a:rPr lang="en-US" altLang="zh-CN" sz="240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i="1" smtClean="0">
                          <a:latin typeface="Cambria Math"/>
                        </a:rPr>
                        <m:t>,</m:t>
                      </m:r>
                      <m:r>
                        <a:rPr lang="en-US" altLang="zh-CN" sz="2400" i="1" smtClean="0">
                          <a:latin typeface="Cambria Math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  <m:r>
                        <a:rPr lang="en-US" altLang="zh-CN" sz="2400" i="1">
                          <a:latin typeface="Cambria Math"/>
                        </a:rPr>
                        <m:t>=0.299∗</m:t>
                      </m:r>
                      <m:r>
                        <a:rPr lang="en-US" altLang="zh-CN" sz="2400" i="1">
                          <a:latin typeface="Cambria Math"/>
                        </a:rPr>
                        <m:t>𝑅</m:t>
                      </m:r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r>
                        <a:rPr lang="en-US" altLang="zh-CN" sz="2400" i="1">
                          <a:latin typeface="Cambria Math"/>
                        </a:rPr>
                        <m:t>𝑖</m:t>
                      </m:r>
                      <m:r>
                        <a:rPr lang="en-US" altLang="zh-CN" sz="2400" i="1">
                          <a:latin typeface="Cambria Math"/>
                        </a:rPr>
                        <m:t>,</m:t>
                      </m:r>
                      <m:r>
                        <a:rPr lang="en-US" altLang="zh-CN" sz="2400" i="1">
                          <a:latin typeface="Cambria Math"/>
                        </a:rPr>
                        <m:t>𝑗</m:t>
                      </m:r>
                      <m:r>
                        <a:rPr lang="en-US" altLang="zh-CN" sz="2400" i="1">
                          <a:latin typeface="Cambria Math"/>
                        </a:rPr>
                        <m:t>)+0.578∗</m:t>
                      </m:r>
                      <m:r>
                        <a:rPr lang="en-US" altLang="zh-CN" sz="2400" i="1">
                          <a:latin typeface="Cambria Math"/>
                        </a:rPr>
                        <m:t>𝐺</m:t>
                      </m:r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r>
                        <a:rPr lang="en-US" altLang="zh-CN" sz="2400" i="1">
                          <a:latin typeface="Cambria Math"/>
                        </a:rPr>
                        <m:t>𝑖</m:t>
                      </m:r>
                      <m:r>
                        <a:rPr lang="en-US" altLang="zh-CN" sz="2400" i="1">
                          <a:latin typeface="Cambria Math"/>
                        </a:rPr>
                        <m:t>,</m:t>
                      </m:r>
                      <m:r>
                        <a:rPr lang="en-US" altLang="zh-CN" sz="2400" i="1">
                          <a:latin typeface="Cambria Math"/>
                        </a:rPr>
                        <m:t>𝑗</m:t>
                      </m:r>
                      <m:r>
                        <a:rPr lang="en-US" altLang="zh-CN" sz="2400" i="1">
                          <a:latin typeface="Cambria Math"/>
                        </a:rPr>
                        <m:t>)+0.114∗</m:t>
                      </m:r>
                      <m:r>
                        <a:rPr lang="en-US" altLang="zh-CN" sz="2400" i="1">
                          <a:latin typeface="Cambria Math"/>
                        </a:rPr>
                        <m:t>𝐵</m:t>
                      </m:r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r>
                        <a:rPr lang="en-US" altLang="zh-CN" sz="2400" i="1">
                          <a:latin typeface="Cambria Math"/>
                        </a:rPr>
                        <m:t>𝑖</m:t>
                      </m:r>
                      <m:r>
                        <a:rPr lang="en-US" altLang="zh-CN" sz="2400" i="1">
                          <a:latin typeface="Cambria Math"/>
                        </a:rPr>
                        <m:t>,</m:t>
                      </m:r>
                      <m:r>
                        <a:rPr lang="en-US" altLang="zh-CN" sz="2400" i="1">
                          <a:latin typeface="Cambria Math"/>
                        </a:rPr>
                        <m:t>𝑗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70" y="2985777"/>
                <a:ext cx="3383349" cy="1544077"/>
              </a:xfrm>
              <a:prstGeom prst="rect">
                <a:avLst/>
              </a:prstGeom>
              <a:blipFill rotWithShape="1">
                <a:blip r:embed="rId4"/>
                <a:stretch>
                  <a:fillRect b="-4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447314" y="2985777"/>
            <a:ext cx="338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找到阈值，将图像划分为背景和目标两部分，使两部分类间方差最大。</a:t>
            </a:r>
            <a:endParaRPr lang="zh-CN" altLang="en-US" sz="2400" dirty="0"/>
          </a:p>
        </p:txBody>
      </p:sp>
      <p:pic>
        <p:nvPicPr>
          <p:cNvPr id="28" name="图片 2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r="2229" b="2065"/>
          <a:stretch/>
        </p:blipFill>
        <p:spPr bwMode="auto">
          <a:xfrm>
            <a:off x="4646361" y="2488109"/>
            <a:ext cx="3166609" cy="2853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r="1582" b="2065"/>
          <a:stretch/>
        </p:blipFill>
        <p:spPr bwMode="auto">
          <a:xfrm>
            <a:off x="8552706" y="2488109"/>
            <a:ext cx="3149601" cy="2862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78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图像倾斜校正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566914" y="5615262"/>
            <a:ext cx="720000" cy="1242738"/>
            <a:chOff x="1449" y="1496"/>
            <a:chExt cx="730" cy="1260"/>
          </a:xfrm>
          <a:solidFill>
            <a:schemeClr val="tx1"/>
          </a:solidFill>
        </p:grpSpPr>
        <p:sp>
          <p:nvSpPr>
            <p:cNvPr id="5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8"/>
            <p:cNvSpPr/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Group 21"/>
          <p:cNvGrpSpPr>
            <a:grpSpLocks noChangeAspect="1"/>
          </p:cNvGrpSpPr>
          <p:nvPr/>
        </p:nvGrpSpPr>
        <p:grpSpPr bwMode="auto">
          <a:xfrm>
            <a:off x="5885045" y="5615262"/>
            <a:ext cx="720000" cy="1178269"/>
            <a:chOff x="3270" y="1510"/>
            <a:chExt cx="762" cy="1247"/>
          </a:xfrm>
          <a:solidFill>
            <a:schemeClr val="tx1"/>
          </a:solidFill>
        </p:grpSpPr>
        <p:sp>
          <p:nvSpPr>
            <p:cNvPr id="8" name="Freeform 22"/>
            <p:cNvSpPr/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Group 26"/>
          <p:cNvGrpSpPr>
            <a:grpSpLocks noChangeAspect="1"/>
          </p:cNvGrpSpPr>
          <p:nvPr/>
        </p:nvGrpSpPr>
        <p:grpSpPr bwMode="auto">
          <a:xfrm>
            <a:off x="10033108" y="5644725"/>
            <a:ext cx="720000" cy="1183811"/>
            <a:chOff x="5100" y="1511"/>
            <a:chExt cx="756" cy="1243"/>
          </a:xfrm>
          <a:solidFill>
            <a:schemeClr val="tx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Freeform 5"/>
          <p:cNvSpPr/>
          <p:nvPr/>
        </p:nvSpPr>
        <p:spPr bwMode="auto">
          <a:xfrm rot="6050341">
            <a:off x="3907611" y="6065727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/>
          <p:nvPr/>
        </p:nvSpPr>
        <p:spPr bwMode="auto">
          <a:xfrm rot="5844680">
            <a:off x="7859667" y="6031268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2159" y="2200361"/>
            <a:ext cx="4036355" cy="3426748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322341" y="2221133"/>
            <a:ext cx="3795416" cy="3426748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8374741" y="2188514"/>
            <a:ext cx="3658927" cy="3426748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1" name="椭圆 31"/>
          <p:cNvSpPr/>
          <p:nvPr/>
        </p:nvSpPr>
        <p:spPr>
          <a:xfrm>
            <a:off x="2584514" y="1360852"/>
            <a:ext cx="7254920" cy="71122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图像拍摄过程中可能出现倾斜的情况，当角度过大时应校正</a:t>
            </a:r>
            <a:endParaRPr lang="zh-CN" altLang="en-US" sz="2000" b="1" dirty="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2" name="文本框 96"/>
          <p:cNvSpPr txBox="1"/>
          <p:nvPr/>
        </p:nvSpPr>
        <p:spPr>
          <a:xfrm>
            <a:off x="4734231" y="2544719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Hough</a:t>
            </a:r>
            <a:r>
              <a:rPr lang="zh-CN" altLang="en-US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变换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文本框 96"/>
          <p:cNvSpPr txBox="1"/>
          <p:nvPr/>
        </p:nvSpPr>
        <p:spPr>
          <a:xfrm>
            <a:off x="4760686" y="3178605"/>
            <a:ext cx="305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Hough</a:t>
            </a:r>
            <a:r>
              <a:rPr lang="zh-CN" altLang="en-US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变换将直线上的点转化为参数域的线，把曲线检测问题转变为对点计数问题</a:t>
            </a:r>
            <a:endParaRPr lang="en-US" altLang="zh-CN" sz="24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4" name="文本框 96"/>
          <p:cNvSpPr txBox="1"/>
          <p:nvPr/>
        </p:nvSpPr>
        <p:spPr>
          <a:xfrm>
            <a:off x="355071" y="2544719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Canny</a:t>
            </a:r>
            <a:r>
              <a:rPr lang="zh-CN" altLang="en-US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提取边缘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5" name="文本框 96"/>
          <p:cNvSpPr txBox="1"/>
          <p:nvPr/>
        </p:nvSpPr>
        <p:spPr>
          <a:xfrm>
            <a:off x="391744" y="3206438"/>
            <a:ext cx="335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利用</a:t>
            </a:r>
            <a:r>
              <a:rPr lang="en-US" altLang="zh-CN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Canny</a:t>
            </a:r>
            <a:r>
              <a:rPr lang="zh-CN" altLang="en-US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算子进行边缘检测从而提取边缘</a:t>
            </a:r>
            <a:endParaRPr lang="en-US" altLang="zh-CN" sz="24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6" name="文本框 96"/>
          <p:cNvSpPr txBox="1"/>
          <p:nvPr/>
        </p:nvSpPr>
        <p:spPr>
          <a:xfrm>
            <a:off x="8701500" y="2516886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旋转变换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7" name="文本框 96"/>
          <p:cNvSpPr txBox="1"/>
          <p:nvPr/>
        </p:nvSpPr>
        <p:spPr>
          <a:xfrm>
            <a:off x="8839200" y="3206438"/>
            <a:ext cx="290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根据检测到的倾斜角旋转图像</a:t>
            </a:r>
            <a:endParaRPr lang="en-US" altLang="zh-CN" sz="24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8" name="图片 2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r="1422" b="2237"/>
          <a:stretch/>
        </p:blipFill>
        <p:spPr bwMode="auto">
          <a:xfrm>
            <a:off x="449800" y="3006384"/>
            <a:ext cx="2990085" cy="2515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r="1687" b="1576"/>
          <a:stretch/>
        </p:blipFill>
        <p:spPr bwMode="auto">
          <a:xfrm>
            <a:off x="8839200" y="3006384"/>
            <a:ext cx="2835989" cy="2515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/>
          <p:cNvPicPr/>
          <p:nvPr/>
        </p:nvPicPr>
        <p:blipFill>
          <a:blip r:embed="rId5"/>
          <a:stretch>
            <a:fillRect/>
          </a:stretch>
        </p:blipFill>
        <p:spPr>
          <a:xfrm>
            <a:off x="4501487" y="3215512"/>
            <a:ext cx="3420974" cy="18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t="-1" b="-3514"/>
          <a:stretch/>
        </p:blipFill>
        <p:spPr bwMode="auto">
          <a:xfrm>
            <a:off x="4399607" y="4039497"/>
            <a:ext cx="2875376" cy="2629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粗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分割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29" y="1611086"/>
            <a:ext cx="10145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字符定位分割分为粗分割和细分割。粗分割利用形态学开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闭运算分割出读数部分，细分割利用投影法切割每一个字符。</a:t>
            </a:r>
            <a:endParaRPr lang="zh-CN" altLang="en-US" sz="24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99" y="2453672"/>
            <a:ext cx="7960169" cy="73898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5687" y="2568880"/>
            <a:ext cx="1239312" cy="104609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5923" y="3106440"/>
            <a:ext cx="1203603" cy="1001103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2491" y="2436675"/>
            <a:ext cx="1183502" cy="1023708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1334585" y="2995222"/>
            <a:ext cx="941515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</a:rPr>
              <a:t>二值图</a:t>
            </a:r>
            <a:endParaRPr lang="en-US" sz="2000" dirty="0"/>
          </a:p>
        </p:txBody>
      </p:sp>
      <p:sp>
        <p:nvSpPr>
          <p:cNvPr id="12" name="TextBox 10"/>
          <p:cNvSpPr txBox="1"/>
          <p:nvPr/>
        </p:nvSpPr>
        <p:spPr>
          <a:xfrm>
            <a:off x="5119918" y="3350738"/>
            <a:ext cx="729337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/>
            <a:r>
              <a:rPr lang="zh-CN" altLang="en-US" sz="2000" dirty="0" smtClean="0">
                <a:solidFill>
                  <a:srgbClr val="000000"/>
                </a:solidFill>
                <a:latin typeface="Microsoft YaHei"/>
                <a:ea typeface="Microsoft YaHei"/>
              </a:rPr>
              <a:t>闭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/>
                <a:ea typeface="Microsoft YaHei"/>
              </a:rPr>
              <a:t>-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/>
                <a:ea typeface="Microsoft YaHei"/>
              </a:rPr>
              <a:t>开运算</a:t>
            </a:r>
            <a:endParaRPr lang="en-US" sz="2000" dirty="0"/>
          </a:p>
        </p:txBody>
      </p:sp>
      <p:sp>
        <p:nvSpPr>
          <p:cNvPr id="14" name="TextBox 12"/>
          <p:cNvSpPr txBox="1"/>
          <p:nvPr/>
        </p:nvSpPr>
        <p:spPr>
          <a:xfrm>
            <a:off x="9555873" y="2711579"/>
            <a:ext cx="624366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/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</a:rPr>
              <a:t>轮廓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/>
                <a:ea typeface="Microsoft YaHei"/>
              </a:rPr>
              <a:t>检测</a:t>
            </a:r>
            <a:endParaRPr lang="en-US" sz="2000" dirty="0"/>
          </a:p>
        </p:txBody>
      </p:sp>
      <p:pic>
        <p:nvPicPr>
          <p:cNvPr id="18" name="图片 1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4" b="-38"/>
          <a:stretch/>
        </p:blipFill>
        <p:spPr bwMode="auto">
          <a:xfrm>
            <a:off x="511510" y="3672123"/>
            <a:ext cx="2884833" cy="2537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-1" r="1025" b="1644"/>
          <a:stretch/>
        </p:blipFill>
        <p:spPr bwMode="auto">
          <a:xfrm>
            <a:off x="8360769" y="3473451"/>
            <a:ext cx="3034030" cy="2502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0220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细分割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29" y="1611086"/>
            <a:ext cx="10145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分割出读数部分后投影细分割。</a:t>
            </a:r>
            <a:endParaRPr lang="zh-CN" alt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Freeform 5"/>
          <p:cNvSpPr/>
          <p:nvPr/>
        </p:nvSpPr>
        <p:spPr bwMode="auto">
          <a:xfrm rot="6050341">
            <a:off x="6600183" y="3970279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t="5421" r="2747" b="5255"/>
          <a:stretch/>
        </p:blipFill>
        <p:spPr>
          <a:xfrm>
            <a:off x="4138613" y="2837538"/>
            <a:ext cx="2692604" cy="9191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3697" r="3370" b="6767"/>
          <a:stretch/>
        </p:blipFill>
        <p:spPr>
          <a:xfrm>
            <a:off x="1119188" y="4440228"/>
            <a:ext cx="2543176" cy="8593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3379" r="1517" b="5096"/>
          <a:stretch/>
        </p:blipFill>
        <p:spPr>
          <a:xfrm>
            <a:off x="1119188" y="2837538"/>
            <a:ext cx="2543176" cy="9191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17940" y="3799930"/>
            <a:ext cx="164102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/>
              <a:t>原始图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36003" y="3841992"/>
            <a:ext cx="164102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水平投影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1685" y="5503875"/>
            <a:ext cx="164102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垂直</a:t>
            </a:r>
            <a:r>
              <a:rPr lang="zh-CN" altLang="en-US" dirty="0" smtClean="0"/>
              <a:t>投影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35" y="2771915"/>
            <a:ext cx="501318" cy="89521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75" y="2771913"/>
            <a:ext cx="501318" cy="89521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87" y="2771915"/>
            <a:ext cx="465509" cy="89521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12" y="2771916"/>
            <a:ext cx="465509" cy="8952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96275" y="3842326"/>
            <a:ext cx="164102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/>
              <a:t>字符分割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31" y="4648872"/>
            <a:ext cx="702525" cy="7025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29" y="4648872"/>
            <a:ext cx="702525" cy="7025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78" y="4648872"/>
            <a:ext cx="702525" cy="702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97" y="4625956"/>
            <a:ext cx="702525" cy="7025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81167" y="5508364"/>
            <a:ext cx="1641022" cy="4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/>
              <a:t>字符归一化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4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1" grpId="0"/>
      <p:bldP spid="37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数字识别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581" y="1611086"/>
            <a:ext cx="10145485" cy="51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本设计选用</a:t>
            </a:r>
            <a:r>
              <a:rPr lang="en-US" altLang="zh-CN" sz="2400" dirty="0" smtClean="0"/>
              <a:t>SVM</a:t>
            </a:r>
            <a:r>
              <a:rPr lang="zh-CN" altLang="en-US" sz="2400" dirty="0"/>
              <a:t>（</a:t>
            </a:r>
            <a:r>
              <a:rPr lang="en-US" altLang="zh-CN" sz="2400" dirty="0"/>
              <a:t>Support Vector Machine</a:t>
            </a:r>
            <a:r>
              <a:rPr lang="zh-CN" altLang="en-US" sz="2400" dirty="0"/>
              <a:t>支持向量机</a:t>
            </a:r>
            <a:r>
              <a:rPr lang="zh-CN" altLang="en-US" sz="2400" dirty="0" smtClean="0"/>
              <a:t>）进行数字识别</a:t>
            </a:r>
            <a:endParaRPr lang="zh-CN" altLang="en-US" sz="2400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2242503"/>
            <a:ext cx="3236685" cy="288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028" y="5184529"/>
            <a:ext cx="4777753" cy="128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SVM</a:t>
            </a:r>
            <a:r>
              <a:rPr lang="zh-CN" altLang="en-US" sz="2000" dirty="0" smtClean="0"/>
              <a:t>是一种分类器，其原理就是找到一个集合超平面将数据分离开，并使两类数据几何间隔最大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15313" y="5184529"/>
            <a:ext cx="4777753" cy="121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/>
              <a:t>对于线性不可分的数据集，则先进行非线性变换投射到高维空间再分割，本设计利用</a:t>
            </a:r>
            <a:r>
              <a:rPr lang="en-US" altLang="zh-CN" sz="2000" dirty="0" err="1"/>
              <a:t>Hellinger</a:t>
            </a:r>
            <a:r>
              <a:rPr lang="zh-CN" altLang="zh-CN" sz="2000" dirty="0" smtClean="0"/>
              <a:t>核</a:t>
            </a:r>
            <a:r>
              <a:rPr lang="zh-CN" altLang="en-US" sz="2000" dirty="0" smtClean="0"/>
              <a:t>函数完成。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37497" r="42320" b="6841"/>
          <a:stretch/>
        </p:blipFill>
        <p:spPr>
          <a:xfrm>
            <a:off x="5949781" y="3323795"/>
            <a:ext cx="2617124" cy="1474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3" t="4754" b="8925"/>
          <a:stretch/>
        </p:blipFill>
        <p:spPr>
          <a:xfrm>
            <a:off x="9516090" y="2511883"/>
            <a:ext cx="2021564" cy="2286042"/>
          </a:xfrm>
          <a:prstGeom prst="rect">
            <a:avLst/>
          </a:prstGeom>
        </p:spPr>
      </p:pic>
      <p:sp>
        <p:nvSpPr>
          <p:cNvPr id="18" name="Freeform 5"/>
          <p:cNvSpPr/>
          <p:nvPr/>
        </p:nvSpPr>
        <p:spPr bwMode="auto">
          <a:xfrm rot="6050341">
            <a:off x="8438121" y="3339328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02600" y="2881215"/>
            <a:ext cx="240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非线性变换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30922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标注 25"/>
          <p:cNvSpPr/>
          <p:nvPr/>
        </p:nvSpPr>
        <p:spPr>
          <a:xfrm>
            <a:off x="275271" y="1576000"/>
            <a:ext cx="4261349" cy="3534597"/>
          </a:xfrm>
          <a:prstGeom prst="wedgeRectCallout">
            <a:avLst>
              <a:gd name="adj1" fmla="val 60720"/>
              <a:gd name="adj2" fmla="val 103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7835900" y="3558223"/>
            <a:ext cx="2438400" cy="1001077"/>
          </a:xfrm>
          <a:prstGeom prst="wedgeRectCallout">
            <a:avLst>
              <a:gd name="adj1" fmla="val -105671"/>
              <a:gd name="adj2" fmla="val -930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训练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流程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14" r="-109" b="4087"/>
          <a:stretch/>
        </p:blipFill>
        <p:spPr bwMode="auto">
          <a:xfrm>
            <a:off x="4536620" y="1576000"/>
            <a:ext cx="2572322" cy="5079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标注 4"/>
          <p:cNvSpPr/>
          <p:nvPr/>
        </p:nvSpPr>
        <p:spPr>
          <a:xfrm>
            <a:off x="7835900" y="1366340"/>
            <a:ext cx="3225800" cy="1757860"/>
          </a:xfrm>
          <a:prstGeom prst="wedgeRectCallout">
            <a:avLst>
              <a:gd name="adj1" fmla="val -89233"/>
              <a:gd name="adj2" fmla="val -1519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835900" y="1389905"/>
            <a:ext cx="322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训练集是来自网上</a:t>
            </a:r>
            <a:r>
              <a:rPr lang="en-US" altLang="zh-CN" dirty="0" smtClean="0"/>
              <a:t>0-9</a:t>
            </a:r>
            <a:r>
              <a:rPr lang="zh-CN" altLang="en-US" dirty="0" smtClean="0"/>
              <a:t>字符，每种字符</a:t>
            </a:r>
            <a:r>
              <a:rPr lang="en-US" altLang="zh-CN" dirty="0" smtClean="0"/>
              <a:t>600-800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2663" r="26748" b="52780"/>
          <a:stretch/>
        </p:blipFill>
        <p:spPr bwMode="auto">
          <a:xfrm>
            <a:off x="7928609" y="2007870"/>
            <a:ext cx="2872571" cy="1078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73" y="3805181"/>
            <a:ext cx="482051" cy="487417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0" y="3787242"/>
            <a:ext cx="482051" cy="487417"/>
          </a:xfrm>
          <a:prstGeom prst="rect">
            <a:avLst/>
          </a:prstGeom>
        </p:spPr>
      </p:pic>
      <p:sp>
        <p:nvSpPr>
          <p:cNvPr id="11" name="Freeform 5"/>
          <p:cNvSpPr/>
          <p:nvPr/>
        </p:nvSpPr>
        <p:spPr bwMode="auto">
          <a:xfrm rot="6050341">
            <a:off x="8710050" y="368725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t="9805" r="54900" b="47493"/>
          <a:stretch/>
        </p:blipFill>
        <p:spPr bwMode="auto">
          <a:xfrm>
            <a:off x="516571" y="2327910"/>
            <a:ext cx="925102" cy="1010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0" t="10894" r="13232" b="47930"/>
          <a:stretch/>
        </p:blipFill>
        <p:spPr bwMode="auto">
          <a:xfrm>
            <a:off x="485504" y="3683989"/>
            <a:ext cx="987235" cy="1040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52288" r="55063" b="5882"/>
          <a:stretch/>
        </p:blipFill>
        <p:spPr bwMode="auto">
          <a:xfrm>
            <a:off x="1937699" y="2344256"/>
            <a:ext cx="925102" cy="980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0" t="52070" r="12578" b="5446"/>
          <a:stretch/>
        </p:blipFill>
        <p:spPr bwMode="auto">
          <a:xfrm>
            <a:off x="3285488" y="2344256"/>
            <a:ext cx="931545" cy="978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/>
          <p:cNvPicPr/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52070" r="50651" b="5882"/>
          <a:stretch/>
        </p:blipFill>
        <p:spPr bwMode="auto">
          <a:xfrm>
            <a:off x="2431732" y="3580293"/>
            <a:ext cx="1631584" cy="1247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00365" y="1646395"/>
            <a:ext cx="415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</a:t>
            </a:r>
            <a:r>
              <a:rPr lang="en-US" altLang="zh-CN" dirty="0" smtClean="0"/>
              <a:t>Hog</a:t>
            </a:r>
            <a:r>
              <a:rPr lang="en-US" altLang="zh-CN" dirty="0"/>
              <a:t>(Histogram of Oriented Gradients </a:t>
            </a:r>
            <a:r>
              <a:rPr lang="zh-CN" altLang="zh-CN" dirty="0"/>
              <a:t>方向梯度直方图</a:t>
            </a:r>
            <a:r>
              <a:rPr lang="en-US" altLang="zh-CN" dirty="0"/>
              <a:t>)</a:t>
            </a:r>
            <a:r>
              <a:rPr lang="zh-CN" altLang="zh-CN" dirty="0"/>
              <a:t>来提取特征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50186" y="3339148"/>
            <a:ext cx="8225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原始图</a:t>
            </a:r>
          </a:p>
        </p:txBody>
      </p:sp>
      <p:sp>
        <p:nvSpPr>
          <p:cNvPr id="29" name="矩形 28"/>
          <p:cNvSpPr/>
          <p:nvPr/>
        </p:nvSpPr>
        <p:spPr>
          <a:xfrm>
            <a:off x="2016120" y="3339148"/>
            <a:ext cx="98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/>
              <a:t>水平导数</a:t>
            </a:r>
            <a:endParaRPr lang="zh-CN" altLang="en-US" sz="1400" b="1" dirty="0"/>
          </a:p>
        </p:txBody>
      </p:sp>
      <p:sp>
        <p:nvSpPr>
          <p:cNvPr id="31" name="矩形 30"/>
          <p:cNvSpPr/>
          <p:nvPr/>
        </p:nvSpPr>
        <p:spPr>
          <a:xfrm>
            <a:off x="3303489" y="3315641"/>
            <a:ext cx="98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垂直</a:t>
            </a:r>
            <a:r>
              <a:rPr lang="zh-CN" altLang="en-US" sz="1400" b="1" dirty="0" smtClean="0"/>
              <a:t>导数</a:t>
            </a:r>
            <a:endParaRPr lang="zh-CN" altLang="en-US" sz="1400" b="1" dirty="0"/>
          </a:p>
        </p:txBody>
      </p:sp>
      <p:sp>
        <p:nvSpPr>
          <p:cNvPr id="32" name="矩形 31"/>
          <p:cNvSpPr/>
          <p:nvPr/>
        </p:nvSpPr>
        <p:spPr>
          <a:xfrm>
            <a:off x="570922" y="4724525"/>
            <a:ext cx="98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梯度大小</a:t>
            </a:r>
          </a:p>
        </p:txBody>
      </p:sp>
      <p:sp>
        <p:nvSpPr>
          <p:cNvPr id="33" name="矩形 32"/>
          <p:cNvSpPr/>
          <p:nvPr/>
        </p:nvSpPr>
        <p:spPr>
          <a:xfrm>
            <a:off x="3015201" y="4802820"/>
            <a:ext cx="981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特征图</a:t>
            </a:r>
          </a:p>
        </p:txBody>
      </p:sp>
      <p:sp>
        <p:nvSpPr>
          <p:cNvPr id="16" name="矩形标注 15"/>
          <p:cNvSpPr/>
          <p:nvPr/>
        </p:nvSpPr>
        <p:spPr>
          <a:xfrm>
            <a:off x="570922" y="5457825"/>
            <a:ext cx="3877253" cy="1304925"/>
          </a:xfrm>
          <a:prstGeom prst="wedgeRectCallout">
            <a:avLst>
              <a:gd name="adj1" fmla="val 74914"/>
              <a:gd name="adj2" fmla="val -894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/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1" t="52506" r="8820" b="5446"/>
          <a:stretch/>
        </p:blipFill>
        <p:spPr bwMode="auto">
          <a:xfrm>
            <a:off x="2922245" y="5578223"/>
            <a:ext cx="1249537" cy="1085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图片 35"/>
          <p:cNvPicPr/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52070" r="50651" b="5882"/>
          <a:stretch/>
        </p:blipFill>
        <p:spPr bwMode="auto">
          <a:xfrm>
            <a:off x="763948" y="5579111"/>
            <a:ext cx="1355449" cy="1084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Freeform 5"/>
          <p:cNvSpPr/>
          <p:nvPr/>
        </p:nvSpPr>
        <p:spPr bwMode="auto">
          <a:xfrm rot="6050341">
            <a:off x="2183496" y="5777194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标注 16"/>
          <p:cNvSpPr/>
          <p:nvPr/>
        </p:nvSpPr>
        <p:spPr>
          <a:xfrm>
            <a:off x="7108942" y="5457825"/>
            <a:ext cx="2016007" cy="742950"/>
          </a:xfrm>
          <a:prstGeom prst="wedgeRectCallout">
            <a:avLst>
              <a:gd name="adj1" fmla="val -84493"/>
              <a:gd name="adj2" fmla="val 4455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23" y="5617020"/>
            <a:ext cx="1870160" cy="5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18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 animBg="1"/>
      <p:bldP spid="5" grpId="0" animBg="1"/>
      <p:bldP spid="6" grpId="0"/>
      <p:bldP spid="11" grpId="0" animBg="1"/>
      <p:bldP spid="27" grpId="0"/>
      <p:bldP spid="15" grpId="0"/>
      <p:bldP spid="29" grpId="0"/>
      <p:bldP spid="31" grpId="0"/>
      <p:bldP spid="32" grpId="0"/>
      <p:bldP spid="33" grpId="0"/>
      <p:bldP spid="16" grpId="0" animBg="1"/>
      <p:bldP spid="37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识别效果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72852"/>
              </p:ext>
            </p:extLst>
          </p:nvPr>
        </p:nvGraphicFramePr>
        <p:xfrm>
          <a:off x="1988457" y="2075543"/>
          <a:ext cx="8215086" cy="461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4590"/>
                <a:gridCol w="4020496"/>
              </a:tblGrid>
              <a:tr h="49752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kern="2200" dirty="0">
                          <a:solidFill>
                            <a:schemeClr val="tx1"/>
                          </a:solidFill>
                          <a:effectLst/>
                        </a:rPr>
                        <a:t>测试内容</a:t>
                      </a:r>
                      <a:endParaRPr lang="zh-CN" sz="2400" kern="2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kern="2200" dirty="0">
                          <a:solidFill>
                            <a:schemeClr val="tx1"/>
                          </a:solidFill>
                          <a:effectLst/>
                        </a:rPr>
                        <a:t>测试数据</a:t>
                      </a:r>
                      <a:endParaRPr lang="zh-CN" sz="2400" kern="2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91669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样本总数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定位准确数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定位准确率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识别准确数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识别准确率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误识</a:t>
                      </a:r>
                      <a:r>
                        <a:rPr lang="en-US" sz="2400" b="0" kern="2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误识</a:t>
                      </a:r>
                      <a:r>
                        <a:rPr lang="en-US" sz="2400" b="0" kern="2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多识或少识</a:t>
                      </a: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2200" dirty="0">
                          <a:solidFill>
                            <a:schemeClr val="tx1"/>
                          </a:solidFill>
                          <a:effectLst/>
                        </a:rPr>
                        <a:t>总识别率</a:t>
                      </a:r>
                      <a:endParaRPr lang="zh-CN" sz="2400" b="0" kern="2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100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94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94%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87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92.6%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4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1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2</a:t>
                      </a:r>
                      <a:endParaRPr lang="zh-CN" sz="2400" kern="2200" dirty="0">
                        <a:effectLst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2200" dirty="0">
                          <a:effectLst/>
                        </a:rPr>
                        <a:t>87%</a:t>
                      </a:r>
                      <a:endParaRPr lang="zh-CN" sz="2400" kern="22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6327" y="1509486"/>
            <a:ext cx="882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张网络收集和摄像头实拍的仪表图像进行测试，结果如下：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855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42" y="859125"/>
            <a:ext cx="3421122" cy="3902593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7" y="3422303"/>
            <a:ext cx="1425580" cy="1152710"/>
          </a:xfrm>
          <a:prstGeom prst="rect">
            <a:avLst/>
          </a:prstGeom>
        </p:spPr>
      </p:pic>
      <p:grpSp>
        <p:nvGrpSpPr>
          <p:cNvPr id="29" name="Group 4"/>
          <p:cNvGrpSpPr/>
          <p:nvPr/>
        </p:nvGrpSpPr>
        <p:grpSpPr>
          <a:xfrm>
            <a:off x="4941285" y="5199329"/>
            <a:ext cx="2773278" cy="492443"/>
            <a:chOff x="4546346" y="4929743"/>
            <a:chExt cx="2628836" cy="466910"/>
          </a:xfrm>
        </p:grpSpPr>
        <p:sp>
          <p:nvSpPr>
            <p:cNvPr id="30" name="TextBox 29"/>
            <p:cNvSpPr txBox="1"/>
            <p:nvPr/>
          </p:nvSpPr>
          <p:spPr>
            <a:xfrm>
              <a:off x="4546346" y="4929743"/>
              <a:ext cx="2628836" cy="4669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3200" spc="2000" dirty="0" smtClean="0">
                  <a:solidFill>
                    <a:schemeClr val="accent5">
                      <a:lumMod val="75000"/>
                    </a:schemeClr>
                  </a:solidFill>
                  <a:latin typeface="Microsoft YaHei"/>
                  <a:ea typeface="Microsoft YaHei"/>
                </a:rPr>
                <a:t>结果展示</a:t>
              </a:r>
              <a:endParaRPr lang="en-US" sz="1200" spc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8617726" y="5378171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857518" y="5442814"/>
            <a:ext cx="4735327" cy="35847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  <a:gd name="connsiteX0" fmla="*/ 409683 w 4877876"/>
              <a:gd name="connsiteY0" fmla="*/ 0 h 312587"/>
              <a:gd name="connsiteX1" fmla="*/ 596970 w 4877876"/>
              <a:gd name="connsiteY1" fmla="*/ 312302 h 312587"/>
              <a:gd name="connsiteX2" fmla="*/ 4877876 w 4877876"/>
              <a:gd name="connsiteY2" fmla="*/ 233628 h 3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7876" h="312587">
                <a:moveTo>
                  <a:pt x="409683" y="0"/>
                </a:moveTo>
                <a:cubicBezTo>
                  <a:pt x="-207797" y="38897"/>
                  <a:pt x="-112781" y="322832"/>
                  <a:pt x="596970" y="312302"/>
                </a:cubicBezTo>
                <a:lnTo>
                  <a:pt x="4877876" y="233628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4"/>
          <a:srcRect r="85000"/>
          <a:stretch/>
        </p:blipFill>
        <p:spPr>
          <a:xfrm>
            <a:off x="2917371" y="5327980"/>
            <a:ext cx="1071316" cy="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9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树莓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派的使用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566914" y="5484636"/>
            <a:ext cx="720000" cy="1242738"/>
            <a:chOff x="1449" y="1496"/>
            <a:chExt cx="730" cy="1260"/>
          </a:xfrm>
          <a:solidFill>
            <a:schemeClr val="tx1"/>
          </a:solidFill>
        </p:grpSpPr>
        <p:sp>
          <p:nvSpPr>
            <p:cNvPr id="5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8"/>
            <p:cNvSpPr/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Group 21"/>
          <p:cNvGrpSpPr>
            <a:grpSpLocks noChangeAspect="1"/>
          </p:cNvGrpSpPr>
          <p:nvPr/>
        </p:nvGrpSpPr>
        <p:grpSpPr bwMode="auto">
          <a:xfrm>
            <a:off x="5885045" y="5484636"/>
            <a:ext cx="720000" cy="1178269"/>
            <a:chOff x="3270" y="1510"/>
            <a:chExt cx="762" cy="1247"/>
          </a:xfrm>
          <a:solidFill>
            <a:schemeClr val="tx1"/>
          </a:solidFill>
        </p:grpSpPr>
        <p:sp>
          <p:nvSpPr>
            <p:cNvPr id="8" name="Freeform 22"/>
            <p:cNvSpPr/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Group 26"/>
          <p:cNvGrpSpPr>
            <a:grpSpLocks noChangeAspect="1"/>
          </p:cNvGrpSpPr>
          <p:nvPr/>
        </p:nvGrpSpPr>
        <p:grpSpPr bwMode="auto">
          <a:xfrm>
            <a:off x="10033108" y="5514099"/>
            <a:ext cx="720000" cy="1183811"/>
            <a:chOff x="5100" y="1511"/>
            <a:chExt cx="756" cy="1243"/>
          </a:xfrm>
          <a:solidFill>
            <a:schemeClr val="tx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文本框 96"/>
          <p:cNvSpPr txBox="1"/>
          <p:nvPr/>
        </p:nvSpPr>
        <p:spPr>
          <a:xfrm>
            <a:off x="303280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安装系统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rot="6050341">
            <a:off x="3907611" y="5935101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/>
          <p:nvPr/>
        </p:nvSpPr>
        <p:spPr bwMode="auto">
          <a:xfrm rot="5844680">
            <a:off x="7859667" y="5900642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2160" y="1654629"/>
            <a:ext cx="4065384" cy="3841854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322341" y="1654629"/>
            <a:ext cx="3795416" cy="3862626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8238253" y="1654629"/>
            <a:ext cx="3795416" cy="383000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1" name="文本框 96"/>
          <p:cNvSpPr txBox="1"/>
          <p:nvPr/>
        </p:nvSpPr>
        <p:spPr>
          <a:xfrm>
            <a:off x="4646361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putty</a:t>
            </a:r>
            <a:r>
              <a:rPr lang="zh-CN" altLang="en-US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连接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2" name="文本框 96"/>
          <p:cNvSpPr txBox="1"/>
          <p:nvPr/>
        </p:nvSpPr>
        <p:spPr>
          <a:xfrm>
            <a:off x="8613630" y="2016930"/>
            <a:ext cx="396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安装 </a:t>
            </a:r>
            <a:r>
              <a:rPr lang="en-US" altLang="zh-CN" sz="24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VNC viewer</a:t>
            </a:r>
            <a:endParaRPr lang="en-US" altLang="zh-CN" sz="24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280" y="2902857"/>
            <a:ext cx="3383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从</a:t>
            </a:r>
            <a:r>
              <a:rPr lang="zh-CN" altLang="en-US" sz="2400" dirty="0"/>
              <a:t>官网下载</a:t>
            </a:r>
            <a:r>
              <a:rPr lang="en-US" altLang="zh-CN" sz="2400" dirty="0"/>
              <a:t>Raspberry</a:t>
            </a:r>
            <a:r>
              <a:rPr lang="zh-CN" altLang="en-US" sz="2400" dirty="0" smtClean="0"/>
              <a:t>系统，使</a:t>
            </a:r>
            <a:r>
              <a:rPr lang="en-US" altLang="zh-CN" sz="2400" dirty="0" smtClean="0"/>
              <a:t>win32diskimager</a:t>
            </a:r>
            <a:r>
              <a:rPr lang="zh-CN" altLang="en-US" sz="2400" dirty="0"/>
              <a:t>软件将</a:t>
            </a:r>
            <a:r>
              <a:rPr lang="en-US" altLang="zh-CN" sz="2400" dirty="0"/>
              <a:t>Raspberry</a:t>
            </a:r>
            <a:r>
              <a:rPr lang="zh-CN" altLang="en-US" sz="2400" dirty="0"/>
              <a:t>系统写入内存卡中，并重新分配磁盘空间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3370" y="2985777"/>
            <a:ext cx="3383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在</a:t>
            </a:r>
            <a:r>
              <a:rPr lang="zh-CN" altLang="en-US" sz="2400" dirty="0"/>
              <a:t>内存卡中写入</a:t>
            </a:r>
            <a:r>
              <a:rPr lang="en-US" altLang="zh-CN" sz="2400" dirty="0"/>
              <a:t>SSH</a:t>
            </a:r>
            <a:r>
              <a:rPr lang="zh-CN" altLang="en-US" sz="2400" dirty="0"/>
              <a:t>文件，上电开机并通过网线连接到电脑，电脑端开启网络</a:t>
            </a:r>
            <a:r>
              <a:rPr lang="zh-CN" altLang="en-US" sz="2400" dirty="0" smtClean="0"/>
              <a:t>共享，再</a:t>
            </a:r>
            <a:r>
              <a:rPr lang="zh-CN" altLang="en-US" sz="2400" dirty="0"/>
              <a:t>利用</a:t>
            </a:r>
            <a:r>
              <a:rPr lang="en-US" altLang="zh-CN" sz="2400" dirty="0"/>
              <a:t>putty</a:t>
            </a:r>
            <a:r>
              <a:rPr lang="zh-CN" altLang="en-US" sz="2400" dirty="0"/>
              <a:t>连接树莓派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47314" y="2985777"/>
            <a:ext cx="3383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VNC viewer</a:t>
            </a:r>
            <a:r>
              <a:rPr lang="zh-CN" altLang="en-US" sz="2400" dirty="0" smtClean="0"/>
              <a:t>是一个远程桌面显示程序，这样就可以在</a:t>
            </a:r>
            <a:r>
              <a:rPr lang="en-US" altLang="zh-CN" sz="2400" dirty="0" smtClean="0"/>
              <a:t>Windows</a:t>
            </a:r>
            <a:r>
              <a:rPr lang="zh-CN" altLang="en-US" sz="2400" dirty="0" smtClean="0"/>
              <a:t>上显示树莓派界面</a:t>
            </a:r>
            <a:endParaRPr lang="zh-CN" altLang="en-US" sz="2400" dirty="0"/>
          </a:p>
        </p:txBody>
      </p:sp>
      <p:pic>
        <p:nvPicPr>
          <p:cNvPr id="30" name="图片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3" y="2645541"/>
            <a:ext cx="3676650" cy="2532380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70" y="2654020"/>
            <a:ext cx="3259600" cy="2571025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5717" b="113"/>
          <a:stretch/>
        </p:blipFill>
        <p:spPr>
          <a:xfrm>
            <a:off x="8549976" y="2662242"/>
            <a:ext cx="3113913" cy="24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6453322" y="1179885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en-US" altLang="zh-CN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1. </a:t>
            </a: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系 统 简 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403784" y="2325617"/>
            <a:ext cx="411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en-US" altLang="zh-CN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2. </a:t>
            </a: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硬 件 选 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419908" y="3593432"/>
            <a:ext cx="409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en-US" altLang="zh-CN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3. </a:t>
            </a: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算 法 设 计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5" name="Freeform 5"/>
          <p:cNvSpPr/>
          <p:nvPr/>
        </p:nvSpPr>
        <p:spPr bwMode="auto">
          <a:xfrm>
            <a:off x="6403784" y="1715578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5"/>
          <p:cNvSpPr/>
          <p:nvPr/>
        </p:nvSpPr>
        <p:spPr bwMode="auto">
          <a:xfrm>
            <a:off x="6370371" y="2880829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5"/>
          <p:cNvSpPr/>
          <p:nvPr/>
        </p:nvSpPr>
        <p:spPr bwMode="auto">
          <a:xfrm>
            <a:off x="6384108" y="4186498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59432" y="-23039"/>
            <a:ext cx="3592268" cy="6589863"/>
            <a:chOff x="4699681" y="-47625"/>
            <a:chExt cx="2694359" cy="5098596"/>
          </a:xfrm>
        </p:grpSpPr>
        <p:sp>
          <p:nvSpPr>
            <p:cNvPr id="30" name="Freeform 24"/>
            <p:cNvSpPr/>
            <p:nvPr/>
          </p:nvSpPr>
          <p:spPr bwMode="auto">
            <a:xfrm>
              <a:off x="6946451" y="3647365"/>
              <a:ext cx="447589" cy="131689"/>
            </a:xfrm>
            <a:custGeom>
              <a:avLst/>
              <a:gdLst>
                <a:gd name="T0" fmla="*/ 183 w 188"/>
                <a:gd name="T1" fmla="*/ 35 h 58"/>
                <a:gd name="T2" fmla="*/ 103 w 188"/>
                <a:gd name="T3" fmla="*/ 26 h 58"/>
                <a:gd name="T4" fmla="*/ 15 w 188"/>
                <a:gd name="T5" fmla="*/ 3 h 58"/>
                <a:gd name="T6" fmla="*/ 6 w 188"/>
                <a:gd name="T7" fmla="*/ 14 h 58"/>
                <a:gd name="T8" fmla="*/ 183 w 188"/>
                <a:gd name="T9" fmla="*/ 44 h 58"/>
                <a:gd name="T10" fmla="*/ 183 w 188"/>
                <a:gd name="T1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58">
                  <a:moveTo>
                    <a:pt x="183" y="35"/>
                  </a:moveTo>
                  <a:cubicBezTo>
                    <a:pt x="157" y="29"/>
                    <a:pt x="130" y="29"/>
                    <a:pt x="103" y="26"/>
                  </a:cubicBezTo>
                  <a:cubicBezTo>
                    <a:pt x="72" y="23"/>
                    <a:pt x="43" y="16"/>
                    <a:pt x="15" y="3"/>
                  </a:cubicBezTo>
                  <a:cubicBezTo>
                    <a:pt x="8" y="0"/>
                    <a:pt x="0" y="8"/>
                    <a:pt x="6" y="14"/>
                  </a:cubicBezTo>
                  <a:cubicBezTo>
                    <a:pt x="54" y="51"/>
                    <a:pt x="126" y="58"/>
                    <a:pt x="183" y="44"/>
                  </a:cubicBezTo>
                  <a:cubicBezTo>
                    <a:pt x="188" y="43"/>
                    <a:pt x="188" y="36"/>
                    <a:pt x="183" y="35"/>
                  </a:cubicBezTo>
                </a:path>
              </a:pathLst>
            </a:custGeom>
            <a:solidFill>
              <a:srgbClr val="9DC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6967431" y="3840242"/>
              <a:ext cx="391641" cy="190217"/>
            </a:xfrm>
            <a:custGeom>
              <a:avLst/>
              <a:gdLst>
                <a:gd name="T0" fmla="*/ 160 w 164"/>
                <a:gd name="T1" fmla="*/ 76 h 84"/>
                <a:gd name="T2" fmla="*/ 77 w 164"/>
                <a:gd name="T3" fmla="*/ 40 h 84"/>
                <a:gd name="T4" fmla="*/ 6 w 164"/>
                <a:gd name="T5" fmla="*/ 1 h 84"/>
                <a:gd name="T6" fmla="*/ 2 w 164"/>
                <a:gd name="T7" fmla="*/ 7 h 84"/>
                <a:gd name="T8" fmla="*/ 72 w 164"/>
                <a:gd name="T9" fmla="*/ 61 h 84"/>
                <a:gd name="T10" fmla="*/ 159 w 164"/>
                <a:gd name="T11" fmla="*/ 84 h 84"/>
                <a:gd name="T12" fmla="*/ 160 w 164"/>
                <a:gd name="T1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4">
                  <a:moveTo>
                    <a:pt x="160" y="76"/>
                  </a:moveTo>
                  <a:cubicBezTo>
                    <a:pt x="132" y="65"/>
                    <a:pt x="104" y="54"/>
                    <a:pt x="77" y="40"/>
                  </a:cubicBezTo>
                  <a:cubicBezTo>
                    <a:pt x="53" y="28"/>
                    <a:pt x="31" y="11"/>
                    <a:pt x="6" y="1"/>
                  </a:cubicBezTo>
                  <a:cubicBezTo>
                    <a:pt x="3" y="0"/>
                    <a:pt x="0" y="4"/>
                    <a:pt x="2" y="7"/>
                  </a:cubicBezTo>
                  <a:cubicBezTo>
                    <a:pt x="17" y="31"/>
                    <a:pt x="47" y="48"/>
                    <a:pt x="72" y="61"/>
                  </a:cubicBezTo>
                  <a:cubicBezTo>
                    <a:pt x="100" y="75"/>
                    <a:pt x="129" y="83"/>
                    <a:pt x="159" y="84"/>
                  </a:cubicBezTo>
                  <a:cubicBezTo>
                    <a:pt x="164" y="84"/>
                    <a:pt x="164" y="78"/>
                    <a:pt x="160" y="76"/>
                  </a:cubicBezTo>
                </a:path>
              </a:pathLst>
            </a:custGeom>
            <a:solidFill>
              <a:srgbClr val="9DC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99681" y="-47625"/>
              <a:ext cx="2596018" cy="5098596"/>
              <a:chOff x="2928938" y="-120650"/>
              <a:chExt cx="2946400" cy="6084888"/>
            </a:xfrm>
          </p:grpSpPr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3370263" y="3111500"/>
                <a:ext cx="1892300" cy="2195513"/>
              </a:xfrm>
              <a:custGeom>
                <a:avLst/>
                <a:gdLst>
                  <a:gd name="T0" fmla="*/ 669 w 698"/>
                  <a:gd name="T1" fmla="*/ 327 h 810"/>
                  <a:gd name="T2" fmla="*/ 662 w 698"/>
                  <a:gd name="T3" fmla="*/ 318 h 810"/>
                  <a:gd name="T4" fmla="*/ 656 w 698"/>
                  <a:gd name="T5" fmla="*/ 291 h 810"/>
                  <a:gd name="T6" fmla="*/ 640 w 698"/>
                  <a:gd name="T7" fmla="*/ 271 h 810"/>
                  <a:gd name="T8" fmla="*/ 566 w 698"/>
                  <a:gd name="T9" fmla="*/ 171 h 810"/>
                  <a:gd name="T10" fmla="*/ 489 w 698"/>
                  <a:gd name="T11" fmla="*/ 106 h 810"/>
                  <a:gd name="T12" fmla="*/ 475 w 698"/>
                  <a:gd name="T13" fmla="*/ 88 h 810"/>
                  <a:gd name="T14" fmla="*/ 458 w 698"/>
                  <a:gd name="T15" fmla="*/ 27 h 810"/>
                  <a:gd name="T16" fmla="*/ 457 w 698"/>
                  <a:gd name="T17" fmla="*/ 27 h 810"/>
                  <a:gd name="T18" fmla="*/ 426 w 698"/>
                  <a:gd name="T19" fmla="*/ 11 h 810"/>
                  <a:gd name="T20" fmla="*/ 376 w 698"/>
                  <a:gd name="T21" fmla="*/ 3 h 810"/>
                  <a:gd name="T22" fmla="*/ 295 w 698"/>
                  <a:gd name="T23" fmla="*/ 6 h 810"/>
                  <a:gd name="T24" fmla="*/ 284 w 698"/>
                  <a:gd name="T25" fmla="*/ 11 h 810"/>
                  <a:gd name="T26" fmla="*/ 276 w 698"/>
                  <a:gd name="T27" fmla="*/ 12 h 810"/>
                  <a:gd name="T28" fmla="*/ 266 w 698"/>
                  <a:gd name="T29" fmla="*/ 29 h 810"/>
                  <a:gd name="T30" fmla="*/ 265 w 698"/>
                  <a:gd name="T31" fmla="*/ 53 h 810"/>
                  <a:gd name="T32" fmla="*/ 258 w 698"/>
                  <a:gd name="T33" fmla="*/ 62 h 810"/>
                  <a:gd name="T34" fmla="*/ 246 w 698"/>
                  <a:gd name="T35" fmla="*/ 83 h 810"/>
                  <a:gd name="T36" fmla="*/ 246 w 698"/>
                  <a:gd name="T37" fmla="*/ 84 h 810"/>
                  <a:gd name="T38" fmla="*/ 175 w 698"/>
                  <a:gd name="T39" fmla="*/ 153 h 810"/>
                  <a:gd name="T40" fmla="*/ 140 w 698"/>
                  <a:gd name="T41" fmla="*/ 189 h 810"/>
                  <a:gd name="T42" fmla="*/ 114 w 698"/>
                  <a:gd name="T43" fmla="*/ 202 h 810"/>
                  <a:gd name="T44" fmla="*/ 61 w 698"/>
                  <a:gd name="T45" fmla="*/ 610 h 810"/>
                  <a:gd name="T46" fmla="*/ 61 w 698"/>
                  <a:gd name="T47" fmla="*/ 611 h 810"/>
                  <a:gd name="T48" fmla="*/ 62 w 698"/>
                  <a:gd name="T49" fmla="*/ 619 h 810"/>
                  <a:gd name="T50" fmla="*/ 144 w 698"/>
                  <a:gd name="T51" fmla="*/ 731 h 810"/>
                  <a:gd name="T52" fmla="*/ 268 w 698"/>
                  <a:gd name="T53" fmla="*/ 797 h 810"/>
                  <a:gd name="T54" fmla="*/ 415 w 698"/>
                  <a:gd name="T55" fmla="*/ 799 h 810"/>
                  <a:gd name="T56" fmla="*/ 462 w 698"/>
                  <a:gd name="T57" fmla="*/ 785 h 810"/>
                  <a:gd name="T58" fmla="*/ 610 w 698"/>
                  <a:gd name="T59" fmla="*/ 710 h 810"/>
                  <a:gd name="T60" fmla="*/ 622 w 698"/>
                  <a:gd name="T61" fmla="*/ 691 h 810"/>
                  <a:gd name="T62" fmla="*/ 662 w 698"/>
                  <a:gd name="T63" fmla="*/ 628 h 810"/>
                  <a:gd name="T64" fmla="*/ 672 w 698"/>
                  <a:gd name="T65" fmla="*/ 574 h 810"/>
                  <a:gd name="T66" fmla="*/ 669 w 698"/>
                  <a:gd name="T67" fmla="*/ 327 h 810"/>
                  <a:gd name="T68" fmla="*/ 534 w 698"/>
                  <a:gd name="T69" fmla="*/ 523 h 810"/>
                  <a:gd name="T70" fmla="*/ 536 w 698"/>
                  <a:gd name="T71" fmla="*/ 520 h 810"/>
                  <a:gd name="T72" fmla="*/ 535 w 698"/>
                  <a:gd name="T73" fmla="*/ 527 h 810"/>
                  <a:gd name="T74" fmla="*/ 535 w 698"/>
                  <a:gd name="T75" fmla="*/ 529 h 810"/>
                  <a:gd name="T76" fmla="*/ 535 w 698"/>
                  <a:gd name="T77" fmla="*/ 530 h 810"/>
                  <a:gd name="T78" fmla="*/ 534 w 698"/>
                  <a:gd name="T79" fmla="*/ 525 h 810"/>
                  <a:gd name="T80" fmla="*/ 534 w 698"/>
                  <a:gd name="T81" fmla="*/ 523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8" h="810">
                    <a:moveTo>
                      <a:pt x="669" y="327"/>
                    </a:moveTo>
                    <a:cubicBezTo>
                      <a:pt x="667" y="323"/>
                      <a:pt x="665" y="320"/>
                      <a:pt x="662" y="318"/>
                    </a:cubicBezTo>
                    <a:cubicBezTo>
                      <a:pt x="660" y="309"/>
                      <a:pt x="658" y="300"/>
                      <a:pt x="656" y="291"/>
                    </a:cubicBezTo>
                    <a:cubicBezTo>
                      <a:pt x="655" y="282"/>
                      <a:pt x="648" y="275"/>
                      <a:pt x="640" y="271"/>
                    </a:cubicBezTo>
                    <a:cubicBezTo>
                      <a:pt x="629" y="231"/>
                      <a:pt x="597" y="196"/>
                      <a:pt x="566" y="171"/>
                    </a:cubicBezTo>
                    <a:cubicBezTo>
                      <a:pt x="542" y="151"/>
                      <a:pt x="511" y="131"/>
                      <a:pt x="489" y="106"/>
                    </a:cubicBezTo>
                    <a:cubicBezTo>
                      <a:pt x="487" y="97"/>
                      <a:pt x="482" y="91"/>
                      <a:pt x="475" y="88"/>
                    </a:cubicBezTo>
                    <a:cubicBezTo>
                      <a:pt x="463" y="70"/>
                      <a:pt x="456" y="50"/>
                      <a:pt x="458" y="27"/>
                    </a:cubicBezTo>
                    <a:cubicBezTo>
                      <a:pt x="458" y="27"/>
                      <a:pt x="458" y="27"/>
                      <a:pt x="457" y="27"/>
                    </a:cubicBezTo>
                    <a:cubicBezTo>
                      <a:pt x="458" y="10"/>
                      <a:pt x="438" y="3"/>
                      <a:pt x="426" y="11"/>
                    </a:cubicBezTo>
                    <a:cubicBezTo>
                      <a:pt x="410" y="6"/>
                      <a:pt x="392" y="5"/>
                      <a:pt x="376" y="3"/>
                    </a:cubicBezTo>
                    <a:cubicBezTo>
                      <a:pt x="349" y="0"/>
                      <a:pt x="322" y="1"/>
                      <a:pt x="295" y="6"/>
                    </a:cubicBezTo>
                    <a:cubicBezTo>
                      <a:pt x="290" y="7"/>
                      <a:pt x="287" y="9"/>
                      <a:pt x="284" y="11"/>
                    </a:cubicBezTo>
                    <a:cubicBezTo>
                      <a:pt x="281" y="11"/>
                      <a:pt x="279" y="11"/>
                      <a:pt x="276" y="12"/>
                    </a:cubicBezTo>
                    <a:cubicBezTo>
                      <a:pt x="267" y="12"/>
                      <a:pt x="263" y="22"/>
                      <a:pt x="266" y="29"/>
                    </a:cubicBezTo>
                    <a:cubicBezTo>
                      <a:pt x="266" y="37"/>
                      <a:pt x="266" y="45"/>
                      <a:pt x="265" y="53"/>
                    </a:cubicBezTo>
                    <a:cubicBezTo>
                      <a:pt x="262" y="55"/>
                      <a:pt x="260" y="58"/>
                      <a:pt x="258" y="62"/>
                    </a:cubicBezTo>
                    <a:cubicBezTo>
                      <a:pt x="254" y="69"/>
                      <a:pt x="250" y="76"/>
                      <a:pt x="246" y="83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27" y="111"/>
                      <a:pt x="201" y="131"/>
                      <a:pt x="175" y="153"/>
                    </a:cubicBezTo>
                    <a:cubicBezTo>
                      <a:pt x="163" y="164"/>
                      <a:pt x="151" y="176"/>
                      <a:pt x="140" y="189"/>
                    </a:cubicBezTo>
                    <a:cubicBezTo>
                      <a:pt x="130" y="188"/>
                      <a:pt x="120" y="192"/>
                      <a:pt x="114" y="202"/>
                    </a:cubicBezTo>
                    <a:cubicBezTo>
                      <a:pt x="44" y="325"/>
                      <a:pt x="0" y="474"/>
                      <a:pt x="61" y="610"/>
                    </a:cubicBezTo>
                    <a:cubicBezTo>
                      <a:pt x="61" y="610"/>
                      <a:pt x="61" y="611"/>
                      <a:pt x="61" y="611"/>
                    </a:cubicBezTo>
                    <a:cubicBezTo>
                      <a:pt x="61" y="614"/>
                      <a:pt x="61" y="616"/>
                      <a:pt x="62" y="619"/>
                    </a:cubicBezTo>
                    <a:cubicBezTo>
                      <a:pt x="83" y="661"/>
                      <a:pt x="107" y="700"/>
                      <a:pt x="144" y="731"/>
                    </a:cubicBezTo>
                    <a:cubicBezTo>
                      <a:pt x="179" y="762"/>
                      <a:pt x="222" y="786"/>
                      <a:pt x="268" y="797"/>
                    </a:cubicBezTo>
                    <a:cubicBezTo>
                      <a:pt x="316" y="809"/>
                      <a:pt x="367" y="810"/>
                      <a:pt x="415" y="799"/>
                    </a:cubicBezTo>
                    <a:cubicBezTo>
                      <a:pt x="430" y="796"/>
                      <a:pt x="446" y="791"/>
                      <a:pt x="462" y="785"/>
                    </a:cubicBezTo>
                    <a:cubicBezTo>
                      <a:pt x="522" y="786"/>
                      <a:pt x="574" y="758"/>
                      <a:pt x="610" y="710"/>
                    </a:cubicBezTo>
                    <a:cubicBezTo>
                      <a:pt x="614" y="704"/>
                      <a:pt x="618" y="697"/>
                      <a:pt x="622" y="691"/>
                    </a:cubicBezTo>
                    <a:cubicBezTo>
                      <a:pt x="646" y="682"/>
                      <a:pt x="656" y="649"/>
                      <a:pt x="662" y="628"/>
                    </a:cubicBezTo>
                    <a:cubicBezTo>
                      <a:pt x="667" y="611"/>
                      <a:pt x="672" y="592"/>
                      <a:pt x="672" y="574"/>
                    </a:cubicBezTo>
                    <a:cubicBezTo>
                      <a:pt x="698" y="493"/>
                      <a:pt x="696" y="408"/>
                      <a:pt x="669" y="327"/>
                    </a:cubicBezTo>
                    <a:moveTo>
                      <a:pt x="534" y="523"/>
                    </a:moveTo>
                    <a:cubicBezTo>
                      <a:pt x="535" y="522"/>
                      <a:pt x="535" y="521"/>
                      <a:pt x="536" y="520"/>
                    </a:cubicBezTo>
                    <a:cubicBezTo>
                      <a:pt x="535" y="522"/>
                      <a:pt x="535" y="525"/>
                      <a:pt x="535" y="527"/>
                    </a:cubicBezTo>
                    <a:cubicBezTo>
                      <a:pt x="535" y="528"/>
                      <a:pt x="535" y="529"/>
                      <a:pt x="535" y="529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4" y="529"/>
                      <a:pt x="534" y="527"/>
                      <a:pt x="534" y="525"/>
                    </a:cubicBezTo>
                    <a:cubicBezTo>
                      <a:pt x="534" y="525"/>
                      <a:pt x="534" y="524"/>
                      <a:pt x="534" y="52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>
                <a:off x="3668713" y="3486150"/>
                <a:ext cx="504825" cy="955675"/>
              </a:xfrm>
              <a:custGeom>
                <a:avLst/>
                <a:gdLst>
                  <a:gd name="T0" fmla="*/ 125 w 186"/>
                  <a:gd name="T1" fmla="*/ 14 h 353"/>
                  <a:gd name="T2" fmla="*/ 110 w 186"/>
                  <a:gd name="T3" fmla="*/ 18 h 353"/>
                  <a:gd name="T4" fmla="*/ 61 w 186"/>
                  <a:gd name="T5" fmla="*/ 63 h 353"/>
                  <a:gd name="T6" fmla="*/ 8 w 186"/>
                  <a:gd name="T7" fmla="*/ 190 h 353"/>
                  <a:gd name="T8" fmla="*/ 4 w 186"/>
                  <a:gd name="T9" fmla="*/ 213 h 353"/>
                  <a:gd name="T10" fmla="*/ 1 w 186"/>
                  <a:gd name="T11" fmla="*/ 282 h 353"/>
                  <a:gd name="T12" fmla="*/ 4 w 186"/>
                  <a:gd name="T13" fmla="*/ 294 h 353"/>
                  <a:gd name="T14" fmla="*/ 36 w 186"/>
                  <a:gd name="T15" fmla="*/ 344 h 353"/>
                  <a:gd name="T16" fmla="*/ 75 w 186"/>
                  <a:gd name="T17" fmla="*/ 299 h 353"/>
                  <a:gd name="T18" fmla="*/ 78 w 186"/>
                  <a:gd name="T19" fmla="*/ 220 h 353"/>
                  <a:gd name="T20" fmla="*/ 95 w 186"/>
                  <a:gd name="T21" fmla="*/ 152 h 353"/>
                  <a:gd name="T22" fmla="*/ 120 w 186"/>
                  <a:gd name="T23" fmla="*/ 108 h 353"/>
                  <a:gd name="T24" fmla="*/ 160 w 186"/>
                  <a:gd name="T25" fmla="*/ 59 h 353"/>
                  <a:gd name="T26" fmla="*/ 125 w 186"/>
                  <a:gd name="T27" fmla="*/ 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353">
                    <a:moveTo>
                      <a:pt x="125" y="14"/>
                    </a:moveTo>
                    <a:cubicBezTo>
                      <a:pt x="121" y="13"/>
                      <a:pt x="115" y="14"/>
                      <a:pt x="110" y="18"/>
                    </a:cubicBezTo>
                    <a:cubicBezTo>
                      <a:pt x="91" y="29"/>
                      <a:pt x="74" y="45"/>
                      <a:pt x="61" y="63"/>
                    </a:cubicBezTo>
                    <a:cubicBezTo>
                      <a:pt x="32" y="98"/>
                      <a:pt x="16" y="147"/>
                      <a:pt x="8" y="190"/>
                    </a:cubicBezTo>
                    <a:cubicBezTo>
                      <a:pt x="7" y="198"/>
                      <a:pt x="5" y="206"/>
                      <a:pt x="4" y="213"/>
                    </a:cubicBezTo>
                    <a:cubicBezTo>
                      <a:pt x="1" y="236"/>
                      <a:pt x="0" y="259"/>
                      <a:pt x="1" y="282"/>
                    </a:cubicBezTo>
                    <a:cubicBezTo>
                      <a:pt x="1" y="286"/>
                      <a:pt x="2" y="290"/>
                      <a:pt x="4" y="294"/>
                    </a:cubicBezTo>
                    <a:cubicBezTo>
                      <a:pt x="7" y="315"/>
                      <a:pt x="16" y="338"/>
                      <a:pt x="36" y="344"/>
                    </a:cubicBezTo>
                    <a:cubicBezTo>
                      <a:pt x="65" y="353"/>
                      <a:pt x="74" y="319"/>
                      <a:pt x="75" y="299"/>
                    </a:cubicBezTo>
                    <a:cubicBezTo>
                      <a:pt x="76" y="272"/>
                      <a:pt x="74" y="246"/>
                      <a:pt x="78" y="220"/>
                    </a:cubicBezTo>
                    <a:cubicBezTo>
                      <a:pt x="81" y="197"/>
                      <a:pt x="87" y="174"/>
                      <a:pt x="95" y="152"/>
                    </a:cubicBezTo>
                    <a:cubicBezTo>
                      <a:pt x="102" y="137"/>
                      <a:pt x="111" y="122"/>
                      <a:pt x="120" y="108"/>
                    </a:cubicBezTo>
                    <a:cubicBezTo>
                      <a:pt x="131" y="92"/>
                      <a:pt x="145" y="72"/>
                      <a:pt x="160" y="59"/>
                    </a:cubicBezTo>
                    <a:cubicBezTo>
                      <a:pt x="186" y="36"/>
                      <a:pt x="153" y="0"/>
                      <a:pt x="125" y="1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7"/>
              <p:cNvSpPr/>
              <p:nvPr/>
            </p:nvSpPr>
            <p:spPr bwMode="auto">
              <a:xfrm>
                <a:off x="3690938" y="4449763"/>
                <a:ext cx="225425" cy="314325"/>
              </a:xfrm>
              <a:custGeom>
                <a:avLst/>
                <a:gdLst>
                  <a:gd name="T0" fmla="*/ 77 w 83"/>
                  <a:gd name="T1" fmla="*/ 26 h 116"/>
                  <a:gd name="T2" fmla="*/ 43 w 83"/>
                  <a:gd name="T3" fmla="*/ 0 h 116"/>
                  <a:gd name="T4" fmla="*/ 8 w 83"/>
                  <a:gd name="T5" fmla="*/ 26 h 116"/>
                  <a:gd name="T6" fmla="*/ 22 w 83"/>
                  <a:gd name="T7" fmla="*/ 104 h 116"/>
                  <a:gd name="T8" fmla="*/ 67 w 83"/>
                  <a:gd name="T9" fmla="*/ 98 h 116"/>
                  <a:gd name="T10" fmla="*/ 73 w 83"/>
                  <a:gd name="T11" fmla="*/ 84 h 116"/>
                  <a:gd name="T12" fmla="*/ 74 w 83"/>
                  <a:gd name="T13" fmla="*/ 80 h 116"/>
                  <a:gd name="T14" fmla="*/ 78 w 83"/>
                  <a:gd name="T15" fmla="*/ 73 h 116"/>
                  <a:gd name="T16" fmla="*/ 77 w 83"/>
                  <a:gd name="T17" fmla="*/ 2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16">
                    <a:moveTo>
                      <a:pt x="77" y="26"/>
                    </a:moveTo>
                    <a:cubicBezTo>
                      <a:pt x="71" y="11"/>
                      <a:pt x="60" y="0"/>
                      <a:pt x="43" y="0"/>
                    </a:cubicBezTo>
                    <a:cubicBezTo>
                      <a:pt x="26" y="0"/>
                      <a:pt x="14" y="11"/>
                      <a:pt x="8" y="26"/>
                    </a:cubicBezTo>
                    <a:cubicBezTo>
                      <a:pt x="0" y="51"/>
                      <a:pt x="0" y="85"/>
                      <a:pt x="22" y="104"/>
                    </a:cubicBezTo>
                    <a:cubicBezTo>
                      <a:pt x="34" y="115"/>
                      <a:pt x="59" y="116"/>
                      <a:pt x="67" y="98"/>
                    </a:cubicBezTo>
                    <a:cubicBezTo>
                      <a:pt x="69" y="94"/>
                      <a:pt x="72" y="89"/>
                      <a:pt x="73" y="84"/>
                    </a:cubicBezTo>
                    <a:cubicBezTo>
                      <a:pt x="73" y="83"/>
                      <a:pt x="74" y="81"/>
                      <a:pt x="74" y="80"/>
                    </a:cubicBezTo>
                    <a:cubicBezTo>
                      <a:pt x="75" y="78"/>
                      <a:pt x="76" y="75"/>
                      <a:pt x="78" y="73"/>
                    </a:cubicBezTo>
                    <a:cubicBezTo>
                      <a:pt x="83" y="58"/>
                      <a:pt x="83" y="40"/>
                      <a:pt x="77" y="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3897313" y="4745038"/>
                <a:ext cx="200025" cy="195263"/>
              </a:xfrm>
              <a:custGeom>
                <a:avLst/>
                <a:gdLst>
                  <a:gd name="T0" fmla="*/ 72 w 74"/>
                  <a:gd name="T1" fmla="*/ 26 h 72"/>
                  <a:gd name="T2" fmla="*/ 56 w 74"/>
                  <a:gd name="T3" fmla="*/ 5 h 72"/>
                  <a:gd name="T4" fmla="*/ 47 w 74"/>
                  <a:gd name="T5" fmla="*/ 2 h 72"/>
                  <a:gd name="T6" fmla="*/ 31 w 74"/>
                  <a:gd name="T7" fmla="*/ 1 h 72"/>
                  <a:gd name="T8" fmla="*/ 26 w 74"/>
                  <a:gd name="T9" fmla="*/ 2 h 72"/>
                  <a:gd name="T10" fmla="*/ 17 w 74"/>
                  <a:gd name="T11" fmla="*/ 6 h 72"/>
                  <a:gd name="T12" fmla="*/ 3 w 74"/>
                  <a:gd name="T13" fmla="*/ 23 h 72"/>
                  <a:gd name="T14" fmla="*/ 1 w 74"/>
                  <a:gd name="T15" fmla="*/ 27 h 72"/>
                  <a:gd name="T16" fmla="*/ 0 w 74"/>
                  <a:gd name="T17" fmla="*/ 36 h 72"/>
                  <a:gd name="T18" fmla="*/ 1 w 74"/>
                  <a:gd name="T19" fmla="*/ 46 h 72"/>
                  <a:gd name="T20" fmla="*/ 8 w 74"/>
                  <a:gd name="T21" fmla="*/ 58 h 72"/>
                  <a:gd name="T22" fmla="*/ 14 w 74"/>
                  <a:gd name="T23" fmla="*/ 64 h 72"/>
                  <a:gd name="T24" fmla="*/ 22 w 74"/>
                  <a:gd name="T25" fmla="*/ 69 h 72"/>
                  <a:gd name="T26" fmla="*/ 31 w 74"/>
                  <a:gd name="T27" fmla="*/ 71 h 72"/>
                  <a:gd name="T28" fmla="*/ 45 w 74"/>
                  <a:gd name="T29" fmla="*/ 71 h 72"/>
                  <a:gd name="T30" fmla="*/ 47 w 74"/>
                  <a:gd name="T31" fmla="*/ 70 h 72"/>
                  <a:gd name="T32" fmla="*/ 59 w 74"/>
                  <a:gd name="T33" fmla="*/ 64 h 72"/>
                  <a:gd name="T34" fmla="*/ 69 w 74"/>
                  <a:gd name="T35" fmla="*/ 54 h 72"/>
                  <a:gd name="T36" fmla="*/ 73 w 74"/>
                  <a:gd name="T37" fmla="*/ 41 h 72"/>
                  <a:gd name="T38" fmla="*/ 72 w 74"/>
                  <a:gd name="T39" fmla="*/ 2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72">
                    <a:moveTo>
                      <a:pt x="72" y="26"/>
                    </a:moveTo>
                    <a:cubicBezTo>
                      <a:pt x="69" y="18"/>
                      <a:pt x="64" y="10"/>
                      <a:pt x="56" y="5"/>
                    </a:cubicBezTo>
                    <a:cubicBezTo>
                      <a:pt x="53" y="4"/>
                      <a:pt x="50" y="3"/>
                      <a:pt x="47" y="2"/>
                    </a:cubicBezTo>
                    <a:cubicBezTo>
                      <a:pt x="42" y="0"/>
                      <a:pt x="36" y="0"/>
                      <a:pt x="31" y="1"/>
                    </a:cubicBezTo>
                    <a:cubicBezTo>
                      <a:pt x="29" y="2"/>
                      <a:pt x="28" y="2"/>
                      <a:pt x="26" y="2"/>
                    </a:cubicBezTo>
                    <a:cubicBezTo>
                      <a:pt x="23" y="3"/>
                      <a:pt x="20" y="4"/>
                      <a:pt x="17" y="6"/>
                    </a:cubicBezTo>
                    <a:cubicBezTo>
                      <a:pt x="10" y="9"/>
                      <a:pt x="4" y="15"/>
                      <a:pt x="3" y="23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30"/>
                      <a:pt x="0" y="33"/>
                      <a:pt x="0" y="36"/>
                    </a:cubicBezTo>
                    <a:cubicBezTo>
                      <a:pt x="0" y="39"/>
                      <a:pt x="1" y="43"/>
                      <a:pt x="1" y="46"/>
                    </a:cubicBezTo>
                    <a:cubicBezTo>
                      <a:pt x="2" y="50"/>
                      <a:pt x="5" y="54"/>
                      <a:pt x="8" y="58"/>
                    </a:cubicBezTo>
                    <a:cubicBezTo>
                      <a:pt x="9" y="61"/>
                      <a:pt x="11" y="63"/>
                      <a:pt x="14" y="64"/>
                    </a:cubicBezTo>
                    <a:cubicBezTo>
                      <a:pt x="16" y="66"/>
                      <a:pt x="19" y="68"/>
                      <a:pt x="22" y="69"/>
                    </a:cubicBezTo>
                    <a:cubicBezTo>
                      <a:pt x="25" y="70"/>
                      <a:pt x="28" y="71"/>
                      <a:pt x="31" y="71"/>
                    </a:cubicBezTo>
                    <a:cubicBezTo>
                      <a:pt x="36" y="72"/>
                      <a:pt x="40" y="72"/>
                      <a:pt x="45" y="71"/>
                    </a:cubicBezTo>
                    <a:cubicBezTo>
                      <a:pt x="46" y="71"/>
                      <a:pt x="47" y="70"/>
                      <a:pt x="47" y="70"/>
                    </a:cubicBezTo>
                    <a:cubicBezTo>
                      <a:pt x="52" y="69"/>
                      <a:pt x="56" y="67"/>
                      <a:pt x="59" y="64"/>
                    </a:cubicBezTo>
                    <a:cubicBezTo>
                      <a:pt x="63" y="61"/>
                      <a:pt x="66" y="58"/>
                      <a:pt x="69" y="54"/>
                    </a:cubicBezTo>
                    <a:cubicBezTo>
                      <a:pt x="71" y="50"/>
                      <a:pt x="72" y="45"/>
                      <a:pt x="73" y="41"/>
                    </a:cubicBezTo>
                    <a:cubicBezTo>
                      <a:pt x="74" y="36"/>
                      <a:pt x="74" y="31"/>
                      <a:pt x="72" y="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/>
              <p:nvPr/>
            </p:nvSpPr>
            <p:spPr bwMode="auto">
              <a:xfrm>
                <a:off x="4094163" y="4897438"/>
                <a:ext cx="125413" cy="122238"/>
              </a:xfrm>
              <a:custGeom>
                <a:avLst/>
                <a:gdLst>
                  <a:gd name="T0" fmla="*/ 34 w 46"/>
                  <a:gd name="T1" fmla="*/ 3 h 45"/>
                  <a:gd name="T2" fmla="*/ 20 w 46"/>
                  <a:gd name="T3" fmla="*/ 1 h 45"/>
                  <a:gd name="T4" fmla="*/ 8 w 46"/>
                  <a:gd name="T5" fmla="*/ 7 h 45"/>
                  <a:gd name="T6" fmla="*/ 3 w 46"/>
                  <a:gd name="T7" fmla="*/ 30 h 45"/>
                  <a:gd name="T8" fmla="*/ 29 w 46"/>
                  <a:gd name="T9" fmla="*/ 43 h 45"/>
                  <a:gd name="T10" fmla="*/ 29 w 46"/>
                  <a:gd name="T11" fmla="*/ 43 h 45"/>
                  <a:gd name="T12" fmla="*/ 44 w 46"/>
                  <a:gd name="T13" fmla="*/ 28 h 45"/>
                  <a:gd name="T14" fmla="*/ 44 w 46"/>
                  <a:gd name="T15" fmla="*/ 28 h 45"/>
                  <a:gd name="T16" fmla="*/ 34 w 46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34" y="3"/>
                    </a:moveTo>
                    <a:cubicBezTo>
                      <a:pt x="30" y="1"/>
                      <a:pt x="25" y="0"/>
                      <a:pt x="20" y="1"/>
                    </a:cubicBezTo>
                    <a:cubicBezTo>
                      <a:pt x="16" y="1"/>
                      <a:pt x="11" y="3"/>
                      <a:pt x="8" y="7"/>
                    </a:cubicBezTo>
                    <a:cubicBezTo>
                      <a:pt x="2" y="13"/>
                      <a:pt x="0" y="22"/>
                      <a:pt x="3" y="30"/>
                    </a:cubicBezTo>
                    <a:cubicBezTo>
                      <a:pt x="8" y="40"/>
                      <a:pt x="18" y="45"/>
                      <a:pt x="29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6" y="41"/>
                      <a:pt x="42" y="35"/>
                      <a:pt x="4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18"/>
                      <a:pt x="42" y="8"/>
                      <a:pt x="34" y="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/>
              <p:nvPr/>
            </p:nvSpPr>
            <p:spPr bwMode="auto">
              <a:xfrm>
                <a:off x="4611688" y="3490913"/>
                <a:ext cx="257175" cy="284163"/>
              </a:xfrm>
              <a:custGeom>
                <a:avLst/>
                <a:gdLst>
                  <a:gd name="T0" fmla="*/ 91 w 95"/>
                  <a:gd name="T1" fmla="*/ 65 h 105"/>
                  <a:gd name="T2" fmla="*/ 69 w 95"/>
                  <a:gd name="T3" fmla="*/ 35 h 105"/>
                  <a:gd name="T4" fmla="*/ 60 w 95"/>
                  <a:gd name="T5" fmla="*/ 20 h 105"/>
                  <a:gd name="T6" fmla="*/ 20 w 95"/>
                  <a:gd name="T7" fmla="*/ 9 h 105"/>
                  <a:gd name="T8" fmla="*/ 9 w 95"/>
                  <a:gd name="T9" fmla="*/ 50 h 105"/>
                  <a:gd name="T10" fmla="*/ 18 w 95"/>
                  <a:gd name="T11" fmla="*/ 65 h 105"/>
                  <a:gd name="T12" fmla="*/ 22 w 95"/>
                  <a:gd name="T13" fmla="*/ 72 h 105"/>
                  <a:gd name="T14" fmla="*/ 22 w 95"/>
                  <a:gd name="T15" fmla="*/ 74 h 105"/>
                  <a:gd name="T16" fmla="*/ 23 w 95"/>
                  <a:gd name="T17" fmla="*/ 76 h 105"/>
                  <a:gd name="T18" fmla="*/ 44 w 95"/>
                  <a:gd name="T19" fmla="*/ 97 h 105"/>
                  <a:gd name="T20" fmla="*/ 70 w 95"/>
                  <a:gd name="T21" fmla="*/ 102 h 105"/>
                  <a:gd name="T22" fmla="*/ 91 w 95"/>
                  <a:gd name="T23" fmla="*/ 6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91" y="65"/>
                    </a:moveTo>
                    <a:cubicBezTo>
                      <a:pt x="87" y="53"/>
                      <a:pt x="80" y="42"/>
                      <a:pt x="69" y="35"/>
                    </a:cubicBezTo>
                    <a:cubicBezTo>
                      <a:pt x="67" y="30"/>
                      <a:pt x="64" y="25"/>
                      <a:pt x="60" y="20"/>
                    </a:cubicBezTo>
                    <a:cubicBezTo>
                      <a:pt x="52" y="7"/>
                      <a:pt x="34" y="0"/>
                      <a:pt x="20" y="9"/>
                    </a:cubicBezTo>
                    <a:cubicBezTo>
                      <a:pt x="7" y="18"/>
                      <a:pt x="0" y="36"/>
                      <a:pt x="9" y="50"/>
                    </a:cubicBezTo>
                    <a:cubicBezTo>
                      <a:pt x="12" y="55"/>
                      <a:pt x="15" y="60"/>
                      <a:pt x="18" y="65"/>
                    </a:cubicBezTo>
                    <a:cubicBezTo>
                      <a:pt x="19" y="67"/>
                      <a:pt x="20" y="70"/>
                      <a:pt x="22" y="72"/>
                    </a:cubicBezTo>
                    <a:cubicBezTo>
                      <a:pt x="22" y="73"/>
                      <a:pt x="22" y="73"/>
                      <a:pt x="22" y="74"/>
                    </a:cubicBezTo>
                    <a:cubicBezTo>
                      <a:pt x="23" y="74"/>
                      <a:pt x="23" y="75"/>
                      <a:pt x="23" y="76"/>
                    </a:cubicBezTo>
                    <a:cubicBezTo>
                      <a:pt x="27" y="86"/>
                      <a:pt x="35" y="94"/>
                      <a:pt x="44" y="97"/>
                    </a:cubicBezTo>
                    <a:cubicBezTo>
                      <a:pt x="52" y="102"/>
                      <a:pt x="61" y="105"/>
                      <a:pt x="70" y="102"/>
                    </a:cubicBezTo>
                    <a:cubicBezTo>
                      <a:pt x="85" y="97"/>
                      <a:pt x="95" y="81"/>
                      <a:pt x="91" y="6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/>
              <p:nvPr/>
            </p:nvSpPr>
            <p:spPr bwMode="auto">
              <a:xfrm>
                <a:off x="4895851" y="3846513"/>
                <a:ext cx="236538" cy="500063"/>
              </a:xfrm>
              <a:custGeom>
                <a:avLst/>
                <a:gdLst>
                  <a:gd name="T0" fmla="*/ 72 w 87"/>
                  <a:gd name="T1" fmla="*/ 37 h 185"/>
                  <a:gd name="T2" fmla="*/ 12 w 87"/>
                  <a:gd name="T3" fmla="*/ 53 h 185"/>
                  <a:gd name="T4" fmla="*/ 21 w 87"/>
                  <a:gd name="T5" fmla="*/ 92 h 185"/>
                  <a:gd name="T6" fmla="*/ 23 w 87"/>
                  <a:gd name="T7" fmla="*/ 144 h 185"/>
                  <a:gd name="T8" fmla="*/ 80 w 87"/>
                  <a:gd name="T9" fmla="*/ 152 h 185"/>
                  <a:gd name="T10" fmla="*/ 72 w 87"/>
                  <a:gd name="T11" fmla="*/ 3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85">
                    <a:moveTo>
                      <a:pt x="72" y="37"/>
                    </a:moveTo>
                    <a:cubicBezTo>
                      <a:pt x="58" y="0"/>
                      <a:pt x="0" y="14"/>
                      <a:pt x="12" y="53"/>
                    </a:cubicBezTo>
                    <a:cubicBezTo>
                      <a:pt x="16" y="66"/>
                      <a:pt x="19" y="79"/>
                      <a:pt x="21" y="92"/>
                    </a:cubicBezTo>
                    <a:cubicBezTo>
                      <a:pt x="22" y="109"/>
                      <a:pt x="23" y="127"/>
                      <a:pt x="23" y="144"/>
                    </a:cubicBezTo>
                    <a:cubicBezTo>
                      <a:pt x="22" y="176"/>
                      <a:pt x="74" y="185"/>
                      <a:pt x="80" y="152"/>
                    </a:cubicBezTo>
                    <a:cubicBezTo>
                      <a:pt x="87" y="112"/>
                      <a:pt x="86" y="74"/>
                      <a:pt x="72" y="3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/>
              <p:nvPr/>
            </p:nvSpPr>
            <p:spPr bwMode="auto">
              <a:xfrm>
                <a:off x="4832351" y="4587875"/>
                <a:ext cx="196850" cy="328613"/>
              </a:xfrm>
              <a:custGeom>
                <a:avLst/>
                <a:gdLst>
                  <a:gd name="T0" fmla="*/ 60 w 73"/>
                  <a:gd name="T1" fmla="*/ 17 h 121"/>
                  <a:gd name="T2" fmla="*/ 35 w 73"/>
                  <a:gd name="T3" fmla="*/ 7 h 121"/>
                  <a:gd name="T4" fmla="*/ 21 w 73"/>
                  <a:gd name="T5" fmla="*/ 21 h 121"/>
                  <a:gd name="T6" fmla="*/ 18 w 73"/>
                  <a:gd name="T7" fmla="*/ 26 h 121"/>
                  <a:gd name="T8" fmla="*/ 5 w 73"/>
                  <a:gd name="T9" fmla="*/ 56 h 121"/>
                  <a:gd name="T10" fmla="*/ 6 w 73"/>
                  <a:gd name="T11" fmla="*/ 56 h 121"/>
                  <a:gd name="T12" fmla="*/ 6 w 73"/>
                  <a:gd name="T13" fmla="*/ 68 h 121"/>
                  <a:gd name="T14" fmla="*/ 3 w 73"/>
                  <a:gd name="T15" fmla="*/ 112 h 121"/>
                  <a:gd name="T16" fmla="*/ 11 w 73"/>
                  <a:gd name="T17" fmla="*/ 118 h 121"/>
                  <a:gd name="T18" fmla="*/ 72 w 73"/>
                  <a:gd name="T19" fmla="*/ 40 h 121"/>
                  <a:gd name="T20" fmla="*/ 60 w 73"/>
                  <a:gd name="T21" fmla="*/ 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121">
                    <a:moveTo>
                      <a:pt x="60" y="17"/>
                    </a:moveTo>
                    <a:cubicBezTo>
                      <a:pt x="56" y="7"/>
                      <a:pt x="44" y="0"/>
                      <a:pt x="35" y="7"/>
                    </a:cubicBezTo>
                    <a:cubicBezTo>
                      <a:pt x="29" y="11"/>
                      <a:pt x="25" y="16"/>
                      <a:pt x="21" y="21"/>
                    </a:cubicBezTo>
                    <a:cubicBezTo>
                      <a:pt x="20" y="23"/>
                      <a:pt x="19" y="24"/>
                      <a:pt x="18" y="26"/>
                    </a:cubicBezTo>
                    <a:cubicBezTo>
                      <a:pt x="13" y="35"/>
                      <a:pt x="8" y="45"/>
                      <a:pt x="5" y="56"/>
                    </a:cubicBezTo>
                    <a:cubicBezTo>
                      <a:pt x="5" y="56"/>
                      <a:pt x="5" y="56"/>
                      <a:pt x="6" y="56"/>
                    </a:cubicBezTo>
                    <a:cubicBezTo>
                      <a:pt x="5" y="60"/>
                      <a:pt x="5" y="65"/>
                      <a:pt x="6" y="68"/>
                    </a:cubicBezTo>
                    <a:cubicBezTo>
                      <a:pt x="2" y="82"/>
                      <a:pt x="0" y="96"/>
                      <a:pt x="3" y="112"/>
                    </a:cubicBezTo>
                    <a:cubicBezTo>
                      <a:pt x="4" y="116"/>
                      <a:pt x="8" y="118"/>
                      <a:pt x="11" y="118"/>
                    </a:cubicBezTo>
                    <a:cubicBezTo>
                      <a:pt x="54" y="121"/>
                      <a:pt x="68" y="75"/>
                      <a:pt x="72" y="40"/>
                    </a:cubicBezTo>
                    <a:cubicBezTo>
                      <a:pt x="73" y="30"/>
                      <a:pt x="67" y="21"/>
                      <a:pt x="60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/>
              <p:nvPr/>
            </p:nvSpPr>
            <p:spPr bwMode="auto">
              <a:xfrm>
                <a:off x="4637088" y="4891088"/>
                <a:ext cx="130175" cy="144463"/>
              </a:xfrm>
              <a:custGeom>
                <a:avLst/>
                <a:gdLst>
                  <a:gd name="T0" fmla="*/ 35 w 48"/>
                  <a:gd name="T1" fmla="*/ 5 h 53"/>
                  <a:gd name="T2" fmla="*/ 8 w 48"/>
                  <a:gd name="T3" fmla="*/ 12 h 53"/>
                  <a:gd name="T4" fmla="*/ 1 w 48"/>
                  <a:gd name="T5" fmla="*/ 26 h 53"/>
                  <a:gd name="T6" fmla="*/ 9 w 48"/>
                  <a:gd name="T7" fmla="*/ 49 h 53"/>
                  <a:gd name="T8" fmla="*/ 33 w 48"/>
                  <a:gd name="T9" fmla="*/ 45 h 53"/>
                  <a:gd name="T10" fmla="*/ 42 w 48"/>
                  <a:gd name="T11" fmla="*/ 32 h 53"/>
                  <a:gd name="T12" fmla="*/ 35 w 48"/>
                  <a:gd name="T13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3">
                    <a:moveTo>
                      <a:pt x="35" y="5"/>
                    </a:moveTo>
                    <a:cubicBezTo>
                      <a:pt x="26" y="0"/>
                      <a:pt x="13" y="2"/>
                      <a:pt x="8" y="12"/>
                    </a:cubicBezTo>
                    <a:cubicBezTo>
                      <a:pt x="6" y="17"/>
                      <a:pt x="3" y="21"/>
                      <a:pt x="1" y="26"/>
                    </a:cubicBezTo>
                    <a:cubicBezTo>
                      <a:pt x="0" y="34"/>
                      <a:pt x="2" y="44"/>
                      <a:pt x="9" y="49"/>
                    </a:cubicBezTo>
                    <a:cubicBezTo>
                      <a:pt x="17" y="53"/>
                      <a:pt x="27" y="50"/>
                      <a:pt x="33" y="45"/>
                    </a:cubicBezTo>
                    <a:cubicBezTo>
                      <a:pt x="37" y="41"/>
                      <a:pt x="39" y="36"/>
                      <a:pt x="42" y="32"/>
                    </a:cubicBezTo>
                    <a:cubicBezTo>
                      <a:pt x="48" y="23"/>
                      <a:pt x="44" y="10"/>
                      <a:pt x="35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4541838" y="4989513"/>
                <a:ext cx="73025" cy="77788"/>
              </a:xfrm>
              <a:custGeom>
                <a:avLst/>
                <a:gdLst>
                  <a:gd name="T0" fmla="*/ 22 w 27"/>
                  <a:gd name="T1" fmla="*/ 4 h 29"/>
                  <a:gd name="T2" fmla="*/ 10 w 27"/>
                  <a:gd name="T3" fmla="*/ 1 h 29"/>
                  <a:gd name="T4" fmla="*/ 1 w 27"/>
                  <a:gd name="T5" fmla="*/ 10 h 29"/>
                  <a:gd name="T6" fmla="*/ 2 w 27"/>
                  <a:gd name="T7" fmla="*/ 22 h 29"/>
                  <a:gd name="T8" fmla="*/ 10 w 27"/>
                  <a:gd name="T9" fmla="*/ 28 h 29"/>
                  <a:gd name="T10" fmla="*/ 11 w 27"/>
                  <a:gd name="T11" fmla="*/ 28 h 29"/>
                  <a:gd name="T12" fmla="*/ 11 w 27"/>
                  <a:gd name="T13" fmla="*/ 28 h 29"/>
                  <a:gd name="T14" fmla="*/ 21 w 27"/>
                  <a:gd name="T15" fmla="*/ 26 h 29"/>
                  <a:gd name="T16" fmla="*/ 27 w 27"/>
                  <a:gd name="T17" fmla="*/ 14 h 29"/>
                  <a:gd name="T18" fmla="*/ 22 w 27"/>
                  <a:gd name="T19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9">
                    <a:moveTo>
                      <a:pt x="22" y="4"/>
                    </a:moveTo>
                    <a:cubicBezTo>
                      <a:pt x="19" y="1"/>
                      <a:pt x="15" y="0"/>
                      <a:pt x="10" y="1"/>
                    </a:cubicBezTo>
                    <a:cubicBezTo>
                      <a:pt x="6" y="2"/>
                      <a:pt x="2" y="6"/>
                      <a:pt x="1" y="10"/>
                    </a:cubicBezTo>
                    <a:cubicBezTo>
                      <a:pt x="1" y="14"/>
                      <a:pt x="0" y="18"/>
                      <a:pt x="2" y="22"/>
                    </a:cubicBezTo>
                    <a:cubicBezTo>
                      <a:pt x="3" y="25"/>
                      <a:pt x="6" y="28"/>
                      <a:pt x="10" y="28"/>
                    </a:cubicBezTo>
                    <a:cubicBezTo>
                      <a:pt x="10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4" y="29"/>
                      <a:pt x="18" y="27"/>
                      <a:pt x="21" y="26"/>
                    </a:cubicBezTo>
                    <a:cubicBezTo>
                      <a:pt x="25" y="24"/>
                      <a:pt x="27" y="18"/>
                      <a:pt x="27" y="14"/>
                    </a:cubicBezTo>
                    <a:cubicBezTo>
                      <a:pt x="27" y="10"/>
                      <a:pt x="25" y="6"/>
                      <a:pt x="22" y="4"/>
                    </a:cubicBezTo>
                  </a:path>
                </a:pathLst>
              </a:custGeom>
              <a:solidFill>
                <a:srgbClr val="FBCD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5"/>
              <p:cNvSpPr>
                <a:spLocks noEditPoints="1"/>
              </p:cNvSpPr>
              <p:nvPr/>
            </p:nvSpPr>
            <p:spPr bwMode="auto">
              <a:xfrm>
                <a:off x="4043363" y="2387600"/>
                <a:ext cx="644525" cy="742950"/>
              </a:xfrm>
              <a:custGeom>
                <a:avLst/>
                <a:gdLst>
                  <a:gd name="T0" fmla="*/ 226 w 238"/>
                  <a:gd name="T1" fmla="*/ 257 h 274"/>
                  <a:gd name="T2" fmla="*/ 225 w 238"/>
                  <a:gd name="T3" fmla="*/ 252 h 274"/>
                  <a:gd name="T4" fmla="*/ 224 w 238"/>
                  <a:gd name="T5" fmla="*/ 248 h 274"/>
                  <a:gd name="T6" fmla="*/ 223 w 238"/>
                  <a:gd name="T7" fmla="*/ 245 h 274"/>
                  <a:gd name="T8" fmla="*/ 221 w 238"/>
                  <a:gd name="T9" fmla="*/ 242 h 274"/>
                  <a:gd name="T10" fmla="*/ 218 w 238"/>
                  <a:gd name="T11" fmla="*/ 235 h 274"/>
                  <a:gd name="T12" fmla="*/ 215 w 238"/>
                  <a:gd name="T13" fmla="*/ 232 h 274"/>
                  <a:gd name="T14" fmla="*/ 198 w 238"/>
                  <a:gd name="T15" fmla="*/ 210 h 274"/>
                  <a:gd name="T16" fmla="*/ 211 w 238"/>
                  <a:gd name="T17" fmla="*/ 193 h 274"/>
                  <a:gd name="T18" fmla="*/ 221 w 238"/>
                  <a:gd name="T19" fmla="*/ 175 h 274"/>
                  <a:gd name="T20" fmla="*/ 222 w 238"/>
                  <a:gd name="T21" fmla="*/ 170 h 274"/>
                  <a:gd name="T22" fmla="*/ 222 w 238"/>
                  <a:gd name="T23" fmla="*/ 170 h 274"/>
                  <a:gd name="T24" fmla="*/ 209 w 238"/>
                  <a:gd name="T25" fmla="*/ 153 h 274"/>
                  <a:gd name="T26" fmla="*/ 185 w 238"/>
                  <a:gd name="T27" fmla="*/ 138 h 274"/>
                  <a:gd name="T28" fmla="*/ 217 w 238"/>
                  <a:gd name="T29" fmla="*/ 104 h 274"/>
                  <a:gd name="T30" fmla="*/ 189 w 238"/>
                  <a:gd name="T31" fmla="*/ 33 h 274"/>
                  <a:gd name="T32" fmla="*/ 175 w 238"/>
                  <a:gd name="T33" fmla="*/ 28 h 274"/>
                  <a:gd name="T34" fmla="*/ 148 w 238"/>
                  <a:gd name="T35" fmla="*/ 4 h 274"/>
                  <a:gd name="T36" fmla="*/ 115 w 238"/>
                  <a:gd name="T37" fmla="*/ 6 h 274"/>
                  <a:gd name="T38" fmla="*/ 114 w 238"/>
                  <a:gd name="T39" fmla="*/ 6 h 274"/>
                  <a:gd name="T40" fmla="*/ 22 w 238"/>
                  <a:gd name="T41" fmla="*/ 54 h 274"/>
                  <a:gd name="T42" fmla="*/ 12 w 238"/>
                  <a:gd name="T43" fmla="*/ 59 h 274"/>
                  <a:gd name="T44" fmla="*/ 13 w 238"/>
                  <a:gd name="T45" fmla="*/ 100 h 274"/>
                  <a:gd name="T46" fmla="*/ 13 w 238"/>
                  <a:gd name="T47" fmla="*/ 104 h 274"/>
                  <a:gd name="T48" fmla="*/ 24 w 238"/>
                  <a:gd name="T49" fmla="*/ 121 h 274"/>
                  <a:gd name="T50" fmla="*/ 38 w 238"/>
                  <a:gd name="T51" fmla="*/ 124 h 274"/>
                  <a:gd name="T52" fmla="*/ 39 w 238"/>
                  <a:gd name="T53" fmla="*/ 127 h 274"/>
                  <a:gd name="T54" fmla="*/ 33 w 238"/>
                  <a:gd name="T55" fmla="*/ 134 h 274"/>
                  <a:gd name="T56" fmla="*/ 26 w 238"/>
                  <a:gd name="T57" fmla="*/ 139 h 274"/>
                  <a:gd name="T58" fmla="*/ 26 w 238"/>
                  <a:gd name="T59" fmla="*/ 139 h 274"/>
                  <a:gd name="T60" fmla="*/ 2 w 238"/>
                  <a:gd name="T61" fmla="*/ 174 h 274"/>
                  <a:gd name="T62" fmla="*/ 24 w 238"/>
                  <a:gd name="T63" fmla="*/ 213 h 274"/>
                  <a:gd name="T64" fmla="*/ 3 w 238"/>
                  <a:gd name="T65" fmla="*/ 261 h 274"/>
                  <a:gd name="T66" fmla="*/ 24 w 238"/>
                  <a:gd name="T67" fmla="*/ 273 h 274"/>
                  <a:gd name="T68" fmla="*/ 112 w 238"/>
                  <a:gd name="T69" fmla="*/ 264 h 274"/>
                  <a:gd name="T70" fmla="*/ 144 w 238"/>
                  <a:gd name="T71" fmla="*/ 261 h 274"/>
                  <a:gd name="T72" fmla="*/ 149 w 238"/>
                  <a:gd name="T73" fmla="*/ 263 h 274"/>
                  <a:gd name="T74" fmla="*/ 159 w 238"/>
                  <a:gd name="T75" fmla="*/ 266 h 274"/>
                  <a:gd name="T76" fmla="*/ 165 w 238"/>
                  <a:gd name="T77" fmla="*/ 266 h 274"/>
                  <a:gd name="T78" fmla="*/ 172 w 238"/>
                  <a:gd name="T79" fmla="*/ 268 h 274"/>
                  <a:gd name="T80" fmla="*/ 187 w 238"/>
                  <a:gd name="T81" fmla="*/ 270 h 274"/>
                  <a:gd name="T82" fmla="*/ 202 w 238"/>
                  <a:gd name="T83" fmla="*/ 268 h 274"/>
                  <a:gd name="T84" fmla="*/ 207 w 238"/>
                  <a:gd name="T85" fmla="*/ 269 h 274"/>
                  <a:gd name="T86" fmla="*/ 226 w 238"/>
                  <a:gd name="T87" fmla="*/ 257 h 274"/>
                  <a:gd name="T88" fmla="*/ 44 w 238"/>
                  <a:gd name="T89" fmla="*/ 183 h 274"/>
                  <a:gd name="T90" fmla="*/ 44 w 238"/>
                  <a:gd name="T91" fmla="*/ 184 h 274"/>
                  <a:gd name="T92" fmla="*/ 43 w 238"/>
                  <a:gd name="T93" fmla="*/ 184 h 274"/>
                  <a:gd name="T94" fmla="*/ 41 w 238"/>
                  <a:gd name="T95" fmla="*/ 181 h 274"/>
                  <a:gd name="T96" fmla="*/ 41 w 238"/>
                  <a:gd name="T97" fmla="*/ 181 h 274"/>
                  <a:gd name="T98" fmla="*/ 44 w 238"/>
                  <a:gd name="T99" fmla="*/ 175 h 274"/>
                  <a:gd name="T100" fmla="*/ 46 w 238"/>
                  <a:gd name="T101" fmla="*/ 177 h 274"/>
                  <a:gd name="T102" fmla="*/ 44 w 238"/>
                  <a:gd name="T103" fmla="*/ 18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8" h="274">
                    <a:moveTo>
                      <a:pt x="226" y="257"/>
                    </a:moveTo>
                    <a:cubicBezTo>
                      <a:pt x="226" y="255"/>
                      <a:pt x="226" y="254"/>
                      <a:pt x="225" y="252"/>
                    </a:cubicBezTo>
                    <a:cubicBezTo>
                      <a:pt x="225" y="251"/>
                      <a:pt x="225" y="249"/>
                      <a:pt x="224" y="248"/>
                    </a:cubicBezTo>
                    <a:cubicBezTo>
                      <a:pt x="224" y="247"/>
                      <a:pt x="224" y="246"/>
                      <a:pt x="223" y="245"/>
                    </a:cubicBezTo>
                    <a:cubicBezTo>
                      <a:pt x="223" y="244"/>
                      <a:pt x="222" y="243"/>
                      <a:pt x="221" y="242"/>
                    </a:cubicBezTo>
                    <a:cubicBezTo>
                      <a:pt x="221" y="240"/>
                      <a:pt x="219" y="237"/>
                      <a:pt x="218" y="235"/>
                    </a:cubicBezTo>
                    <a:cubicBezTo>
                      <a:pt x="217" y="234"/>
                      <a:pt x="216" y="233"/>
                      <a:pt x="215" y="232"/>
                    </a:cubicBezTo>
                    <a:cubicBezTo>
                      <a:pt x="209" y="225"/>
                      <a:pt x="204" y="217"/>
                      <a:pt x="198" y="210"/>
                    </a:cubicBezTo>
                    <a:cubicBezTo>
                      <a:pt x="204" y="206"/>
                      <a:pt x="208" y="199"/>
                      <a:pt x="211" y="193"/>
                    </a:cubicBezTo>
                    <a:cubicBezTo>
                      <a:pt x="218" y="190"/>
                      <a:pt x="224" y="183"/>
                      <a:pt x="221" y="175"/>
                    </a:cubicBezTo>
                    <a:cubicBezTo>
                      <a:pt x="222" y="174"/>
                      <a:pt x="222" y="172"/>
                      <a:pt x="222" y="170"/>
                    </a:cubicBezTo>
                    <a:cubicBezTo>
                      <a:pt x="222" y="170"/>
                      <a:pt x="222" y="170"/>
                      <a:pt x="222" y="170"/>
                    </a:cubicBezTo>
                    <a:cubicBezTo>
                      <a:pt x="224" y="162"/>
                      <a:pt x="217" y="154"/>
                      <a:pt x="209" y="153"/>
                    </a:cubicBezTo>
                    <a:cubicBezTo>
                      <a:pt x="203" y="146"/>
                      <a:pt x="194" y="141"/>
                      <a:pt x="185" y="138"/>
                    </a:cubicBezTo>
                    <a:cubicBezTo>
                      <a:pt x="196" y="127"/>
                      <a:pt x="208" y="116"/>
                      <a:pt x="217" y="104"/>
                    </a:cubicBezTo>
                    <a:cubicBezTo>
                      <a:pt x="238" y="75"/>
                      <a:pt x="205" y="54"/>
                      <a:pt x="189" y="33"/>
                    </a:cubicBezTo>
                    <a:cubicBezTo>
                      <a:pt x="185" y="29"/>
                      <a:pt x="180" y="27"/>
                      <a:pt x="175" y="28"/>
                    </a:cubicBezTo>
                    <a:cubicBezTo>
                      <a:pt x="167" y="18"/>
                      <a:pt x="159" y="8"/>
                      <a:pt x="148" y="4"/>
                    </a:cubicBezTo>
                    <a:cubicBezTo>
                      <a:pt x="138" y="0"/>
                      <a:pt x="125" y="0"/>
                      <a:pt x="115" y="6"/>
                    </a:cubicBezTo>
                    <a:cubicBezTo>
                      <a:pt x="115" y="6"/>
                      <a:pt x="114" y="6"/>
                      <a:pt x="114" y="6"/>
                    </a:cubicBezTo>
                    <a:cubicBezTo>
                      <a:pt x="78" y="2"/>
                      <a:pt x="44" y="26"/>
                      <a:pt x="22" y="54"/>
                    </a:cubicBezTo>
                    <a:cubicBezTo>
                      <a:pt x="19" y="55"/>
                      <a:pt x="15" y="56"/>
                      <a:pt x="12" y="59"/>
                    </a:cubicBezTo>
                    <a:cubicBezTo>
                      <a:pt x="0" y="71"/>
                      <a:pt x="1" y="90"/>
                      <a:pt x="13" y="100"/>
                    </a:cubicBezTo>
                    <a:cubicBezTo>
                      <a:pt x="13" y="102"/>
                      <a:pt x="13" y="103"/>
                      <a:pt x="13" y="104"/>
                    </a:cubicBezTo>
                    <a:cubicBezTo>
                      <a:pt x="15" y="110"/>
                      <a:pt x="19" y="117"/>
                      <a:pt x="24" y="121"/>
                    </a:cubicBezTo>
                    <a:cubicBezTo>
                      <a:pt x="28" y="124"/>
                      <a:pt x="33" y="126"/>
                      <a:pt x="38" y="124"/>
                    </a:cubicBezTo>
                    <a:cubicBezTo>
                      <a:pt x="38" y="125"/>
                      <a:pt x="39" y="126"/>
                      <a:pt x="39" y="127"/>
                    </a:cubicBezTo>
                    <a:cubicBezTo>
                      <a:pt x="37" y="129"/>
                      <a:pt x="35" y="131"/>
                      <a:pt x="33" y="134"/>
                    </a:cubicBezTo>
                    <a:cubicBezTo>
                      <a:pt x="30" y="135"/>
                      <a:pt x="28" y="137"/>
                      <a:pt x="26" y="139"/>
                    </a:cubicBezTo>
                    <a:cubicBezTo>
                      <a:pt x="26" y="139"/>
                      <a:pt x="26" y="139"/>
                      <a:pt x="26" y="139"/>
                    </a:cubicBezTo>
                    <a:cubicBezTo>
                      <a:pt x="19" y="153"/>
                      <a:pt x="0" y="154"/>
                      <a:pt x="2" y="174"/>
                    </a:cubicBezTo>
                    <a:cubicBezTo>
                      <a:pt x="3" y="188"/>
                      <a:pt x="14" y="201"/>
                      <a:pt x="24" y="213"/>
                    </a:cubicBezTo>
                    <a:cubicBezTo>
                      <a:pt x="9" y="224"/>
                      <a:pt x="0" y="238"/>
                      <a:pt x="3" y="261"/>
                    </a:cubicBezTo>
                    <a:cubicBezTo>
                      <a:pt x="5" y="270"/>
                      <a:pt x="16" y="274"/>
                      <a:pt x="24" y="273"/>
                    </a:cubicBezTo>
                    <a:cubicBezTo>
                      <a:pt x="53" y="268"/>
                      <a:pt x="83" y="266"/>
                      <a:pt x="112" y="264"/>
                    </a:cubicBezTo>
                    <a:cubicBezTo>
                      <a:pt x="119" y="264"/>
                      <a:pt x="133" y="264"/>
                      <a:pt x="144" y="261"/>
                    </a:cubicBezTo>
                    <a:cubicBezTo>
                      <a:pt x="146" y="262"/>
                      <a:pt x="147" y="262"/>
                      <a:pt x="149" y="263"/>
                    </a:cubicBezTo>
                    <a:cubicBezTo>
                      <a:pt x="152" y="264"/>
                      <a:pt x="155" y="265"/>
                      <a:pt x="159" y="266"/>
                    </a:cubicBezTo>
                    <a:cubicBezTo>
                      <a:pt x="161" y="267"/>
                      <a:pt x="163" y="267"/>
                      <a:pt x="165" y="266"/>
                    </a:cubicBezTo>
                    <a:cubicBezTo>
                      <a:pt x="167" y="267"/>
                      <a:pt x="170" y="267"/>
                      <a:pt x="172" y="268"/>
                    </a:cubicBezTo>
                    <a:cubicBezTo>
                      <a:pt x="177" y="269"/>
                      <a:pt x="182" y="269"/>
                      <a:pt x="187" y="270"/>
                    </a:cubicBezTo>
                    <a:cubicBezTo>
                      <a:pt x="190" y="270"/>
                      <a:pt x="197" y="268"/>
                      <a:pt x="202" y="268"/>
                    </a:cubicBezTo>
                    <a:cubicBezTo>
                      <a:pt x="203" y="269"/>
                      <a:pt x="205" y="269"/>
                      <a:pt x="207" y="269"/>
                    </a:cubicBezTo>
                    <a:cubicBezTo>
                      <a:pt x="215" y="272"/>
                      <a:pt x="227" y="267"/>
                      <a:pt x="226" y="257"/>
                    </a:cubicBezTo>
                    <a:moveTo>
                      <a:pt x="44" y="183"/>
                    </a:moveTo>
                    <a:cubicBezTo>
                      <a:pt x="44" y="183"/>
                      <a:pt x="44" y="183"/>
                      <a:pt x="44" y="184"/>
                    </a:cubicBezTo>
                    <a:cubicBezTo>
                      <a:pt x="43" y="184"/>
                      <a:pt x="43" y="184"/>
                      <a:pt x="43" y="184"/>
                    </a:cubicBezTo>
                    <a:cubicBezTo>
                      <a:pt x="43" y="183"/>
                      <a:pt x="42" y="182"/>
                      <a:pt x="41" y="181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79"/>
                      <a:pt x="43" y="177"/>
                      <a:pt x="44" y="175"/>
                    </a:cubicBezTo>
                    <a:cubicBezTo>
                      <a:pt x="44" y="176"/>
                      <a:pt x="45" y="176"/>
                      <a:pt x="46" y="177"/>
                    </a:cubicBezTo>
                    <a:cubicBezTo>
                      <a:pt x="45" y="179"/>
                      <a:pt x="44" y="181"/>
                      <a:pt x="44" y="183"/>
                    </a:cubicBez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6"/>
              <p:cNvSpPr/>
              <p:nvPr/>
            </p:nvSpPr>
            <p:spPr bwMode="auto">
              <a:xfrm>
                <a:off x="4046538" y="2524125"/>
                <a:ext cx="582613" cy="215900"/>
              </a:xfrm>
              <a:custGeom>
                <a:avLst/>
                <a:gdLst>
                  <a:gd name="T0" fmla="*/ 213 w 215"/>
                  <a:gd name="T1" fmla="*/ 48 h 80"/>
                  <a:gd name="T2" fmla="*/ 214 w 215"/>
                  <a:gd name="T3" fmla="*/ 49 h 80"/>
                  <a:gd name="T4" fmla="*/ 214 w 215"/>
                  <a:gd name="T5" fmla="*/ 46 h 80"/>
                  <a:gd name="T6" fmla="*/ 214 w 215"/>
                  <a:gd name="T7" fmla="*/ 38 h 80"/>
                  <a:gd name="T8" fmla="*/ 189 w 215"/>
                  <a:gd name="T9" fmla="*/ 17 h 80"/>
                  <a:gd name="T10" fmla="*/ 188 w 215"/>
                  <a:gd name="T11" fmla="*/ 16 h 80"/>
                  <a:gd name="T12" fmla="*/ 152 w 215"/>
                  <a:gd name="T13" fmla="*/ 2 h 80"/>
                  <a:gd name="T14" fmla="*/ 143 w 215"/>
                  <a:gd name="T15" fmla="*/ 0 h 80"/>
                  <a:gd name="T16" fmla="*/ 143 w 215"/>
                  <a:gd name="T17" fmla="*/ 0 h 80"/>
                  <a:gd name="T18" fmla="*/ 118 w 215"/>
                  <a:gd name="T19" fmla="*/ 2 h 80"/>
                  <a:gd name="T20" fmla="*/ 109 w 215"/>
                  <a:gd name="T21" fmla="*/ 5 h 80"/>
                  <a:gd name="T22" fmla="*/ 76 w 215"/>
                  <a:gd name="T23" fmla="*/ 5 h 80"/>
                  <a:gd name="T24" fmla="*/ 52 w 215"/>
                  <a:gd name="T25" fmla="*/ 11 h 80"/>
                  <a:gd name="T26" fmla="*/ 51 w 215"/>
                  <a:gd name="T27" fmla="*/ 11 h 80"/>
                  <a:gd name="T28" fmla="*/ 25 w 215"/>
                  <a:gd name="T29" fmla="*/ 16 h 80"/>
                  <a:gd name="T30" fmla="*/ 15 w 215"/>
                  <a:gd name="T31" fmla="*/ 18 h 80"/>
                  <a:gd name="T32" fmla="*/ 9 w 215"/>
                  <a:gd name="T33" fmla="*/ 46 h 80"/>
                  <a:gd name="T34" fmla="*/ 9 w 215"/>
                  <a:gd name="T35" fmla="*/ 46 h 80"/>
                  <a:gd name="T36" fmla="*/ 18 w 215"/>
                  <a:gd name="T37" fmla="*/ 57 h 80"/>
                  <a:gd name="T38" fmla="*/ 18 w 215"/>
                  <a:gd name="T39" fmla="*/ 59 h 80"/>
                  <a:gd name="T40" fmla="*/ 33 w 215"/>
                  <a:gd name="T41" fmla="*/ 76 h 80"/>
                  <a:gd name="T42" fmla="*/ 43 w 215"/>
                  <a:gd name="T43" fmla="*/ 77 h 80"/>
                  <a:gd name="T44" fmla="*/ 51 w 215"/>
                  <a:gd name="T45" fmla="*/ 77 h 80"/>
                  <a:gd name="T46" fmla="*/ 71 w 215"/>
                  <a:gd name="T47" fmla="*/ 72 h 80"/>
                  <a:gd name="T48" fmla="*/ 74 w 215"/>
                  <a:gd name="T49" fmla="*/ 73 h 80"/>
                  <a:gd name="T50" fmla="*/ 154 w 215"/>
                  <a:gd name="T51" fmla="*/ 77 h 80"/>
                  <a:gd name="T52" fmla="*/ 169 w 215"/>
                  <a:gd name="T53" fmla="*/ 75 h 80"/>
                  <a:gd name="T54" fmla="*/ 195 w 215"/>
                  <a:gd name="T55" fmla="*/ 68 h 80"/>
                  <a:gd name="T56" fmla="*/ 198 w 215"/>
                  <a:gd name="T57" fmla="*/ 61 h 80"/>
                  <a:gd name="T58" fmla="*/ 201 w 215"/>
                  <a:gd name="T59" fmla="*/ 59 h 80"/>
                  <a:gd name="T60" fmla="*/ 212 w 215"/>
                  <a:gd name="T61" fmla="*/ 52 h 80"/>
                  <a:gd name="T62" fmla="*/ 214 w 215"/>
                  <a:gd name="T63" fmla="*/ 49 h 80"/>
                  <a:gd name="T64" fmla="*/ 213 w 215"/>
                  <a:gd name="T65" fmla="*/ 48 h 80"/>
                  <a:gd name="T66" fmla="*/ 213 w 215"/>
                  <a:gd name="T67" fmla="*/ 4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5" h="80">
                    <a:moveTo>
                      <a:pt x="213" y="48"/>
                    </a:move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48"/>
                      <a:pt x="214" y="47"/>
                      <a:pt x="214" y="46"/>
                    </a:cubicBezTo>
                    <a:cubicBezTo>
                      <a:pt x="215" y="44"/>
                      <a:pt x="215" y="41"/>
                      <a:pt x="214" y="38"/>
                    </a:cubicBezTo>
                    <a:cubicBezTo>
                      <a:pt x="213" y="26"/>
                      <a:pt x="201" y="20"/>
                      <a:pt x="189" y="17"/>
                    </a:cubicBezTo>
                    <a:cubicBezTo>
                      <a:pt x="188" y="17"/>
                      <a:pt x="188" y="16"/>
                      <a:pt x="188" y="16"/>
                    </a:cubicBezTo>
                    <a:cubicBezTo>
                      <a:pt x="178" y="7"/>
                      <a:pt x="165" y="3"/>
                      <a:pt x="152" y="2"/>
                    </a:cubicBezTo>
                    <a:cubicBezTo>
                      <a:pt x="149" y="1"/>
                      <a:pt x="147" y="1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5" y="1"/>
                      <a:pt x="127" y="1"/>
                      <a:pt x="118" y="2"/>
                    </a:cubicBezTo>
                    <a:cubicBezTo>
                      <a:pt x="114" y="2"/>
                      <a:pt x="112" y="3"/>
                      <a:pt x="109" y="5"/>
                    </a:cubicBezTo>
                    <a:cubicBezTo>
                      <a:pt x="98" y="2"/>
                      <a:pt x="86" y="4"/>
                      <a:pt x="76" y="5"/>
                    </a:cubicBezTo>
                    <a:cubicBezTo>
                      <a:pt x="67" y="7"/>
                      <a:pt x="59" y="8"/>
                      <a:pt x="52" y="11"/>
                    </a:cubicBezTo>
                    <a:cubicBezTo>
                      <a:pt x="52" y="11"/>
                      <a:pt x="51" y="11"/>
                      <a:pt x="51" y="11"/>
                    </a:cubicBezTo>
                    <a:cubicBezTo>
                      <a:pt x="43" y="13"/>
                      <a:pt x="34" y="15"/>
                      <a:pt x="25" y="16"/>
                    </a:cubicBezTo>
                    <a:cubicBezTo>
                      <a:pt x="22" y="17"/>
                      <a:pt x="18" y="17"/>
                      <a:pt x="15" y="18"/>
                    </a:cubicBezTo>
                    <a:cubicBezTo>
                      <a:pt x="0" y="21"/>
                      <a:pt x="0" y="37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51"/>
                      <a:pt x="13" y="55"/>
                      <a:pt x="18" y="57"/>
                    </a:cubicBezTo>
                    <a:cubicBezTo>
                      <a:pt x="18" y="58"/>
                      <a:pt x="18" y="58"/>
                      <a:pt x="18" y="59"/>
                    </a:cubicBezTo>
                    <a:cubicBezTo>
                      <a:pt x="20" y="67"/>
                      <a:pt x="25" y="73"/>
                      <a:pt x="33" y="76"/>
                    </a:cubicBezTo>
                    <a:cubicBezTo>
                      <a:pt x="37" y="77"/>
                      <a:pt x="40" y="77"/>
                      <a:pt x="43" y="77"/>
                    </a:cubicBezTo>
                    <a:cubicBezTo>
                      <a:pt x="45" y="78"/>
                      <a:pt x="48" y="78"/>
                      <a:pt x="51" y="77"/>
                    </a:cubicBezTo>
                    <a:cubicBezTo>
                      <a:pt x="58" y="76"/>
                      <a:pt x="65" y="75"/>
                      <a:pt x="71" y="72"/>
                    </a:cubicBezTo>
                    <a:cubicBezTo>
                      <a:pt x="72" y="72"/>
                      <a:pt x="73" y="73"/>
                      <a:pt x="74" y="73"/>
                    </a:cubicBezTo>
                    <a:cubicBezTo>
                      <a:pt x="101" y="70"/>
                      <a:pt x="127" y="76"/>
                      <a:pt x="154" y="77"/>
                    </a:cubicBezTo>
                    <a:cubicBezTo>
                      <a:pt x="159" y="78"/>
                      <a:pt x="164" y="77"/>
                      <a:pt x="169" y="75"/>
                    </a:cubicBezTo>
                    <a:cubicBezTo>
                      <a:pt x="177" y="80"/>
                      <a:pt x="188" y="80"/>
                      <a:pt x="195" y="68"/>
                    </a:cubicBezTo>
                    <a:cubicBezTo>
                      <a:pt x="196" y="66"/>
                      <a:pt x="197" y="64"/>
                      <a:pt x="198" y="61"/>
                    </a:cubicBezTo>
                    <a:cubicBezTo>
                      <a:pt x="199" y="61"/>
                      <a:pt x="200" y="60"/>
                      <a:pt x="201" y="59"/>
                    </a:cubicBezTo>
                    <a:cubicBezTo>
                      <a:pt x="206" y="59"/>
                      <a:pt x="210" y="57"/>
                      <a:pt x="212" y="52"/>
                    </a:cubicBezTo>
                    <a:cubicBezTo>
                      <a:pt x="213" y="51"/>
                      <a:pt x="213" y="50"/>
                      <a:pt x="214" y="49"/>
                    </a:cubicBezTo>
                    <a:cubicBezTo>
                      <a:pt x="213" y="49"/>
                      <a:pt x="213" y="49"/>
                      <a:pt x="213" y="48"/>
                    </a:cubicBezTo>
                    <a:cubicBezTo>
                      <a:pt x="213" y="48"/>
                      <a:pt x="213" y="48"/>
                      <a:pt x="213" y="48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7"/>
              <p:cNvSpPr/>
              <p:nvPr/>
            </p:nvSpPr>
            <p:spPr bwMode="auto">
              <a:xfrm>
                <a:off x="4040188" y="2801938"/>
                <a:ext cx="585788" cy="184150"/>
              </a:xfrm>
              <a:custGeom>
                <a:avLst/>
                <a:gdLst>
                  <a:gd name="T0" fmla="*/ 216 w 216"/>
                  <a:gd name="T1" fmla="*/ 27 h 68"/>
                  <a:gd name="T2" fmla="*/ 205 w 216"/>
                  <a:gd name="T3" fmla="*/ 13 h 68"/>
                  <a:gd name="T4" fmla="*/ 118 w 216"/>
                  <a:gd name="T5" fmla="*/ 3 h 68"/>
                  <a:gd name="T6" fmla="*/ 101 w 216"/>
                  <a:gd name="T7" fmla="*/ 5 h 68"/>
                  <a:gd name="T8" fmla="*/ 56 w 216"/>
                  <a:gd name="T9" fmla="*/ 8 h 68"/>
                  <a:gd name="T10" fmla="*/ 48 w 216"/>
                  <a:gd name="T11" fmla="*/ 5 h 68"/>
                  <a:gd name="T12" fmla="*/ 22 w 216"/>
                  <a:gd name="T13" fmla="*/ 10 h 68"/>
                  <a:gd name="T14" fmla="*/ 20 w 216"/>
                  <a:gd name="T15" fmla="*/ 12 h 68"/>
                  <a:gd name="T16" fmla="*/ 10 w 216"/>
                  <a:gd name="T17" fmla="*/ 19 h 68"/>
                  <a:gd name="T18" fmla="*/ 23 w 216"/>
                  <a:gd name="T19" fmla="*/ 42 h 68"/>
                  <a:gd name="T20" fmla="*/ 39 w 216"/>
                  <a:gd name="T21" fmla="*/ 63 h 68"/>
                  <a:gd name="T22" fmla="*/ 116 w 216"/>
                  <a:gd name="T23" fmla="*/ 53 h 68"/>
                  <a:gd name="T24" fmla="*/ 196 w 216"/>
                  <a:gd name="T25" fmla="*/ 59 h 68"/>
                  <a:gd name="T26" fmla="*/ 212 w 216"/>
                  <a:gd name="T27" fmla="*/ 49 h 68"/>
                  <a:gd name="T28" fmla="*/ 216 w 216"/>
                  <a:gd name="T29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6" h="68">
                    <a:moveTo>
                      <a:pt x="216" y="27"/>
                    </a:moveTo>
                    <a:cubicBezTo>
                      <a:pt x="215" y="20"/>
                      <a:pt x="211" y="15"/>
                      <a:pt x="205" y="13"/>
                    </a:cubicBezTo>
                    <a:cubicBezTo>
                      <a:pt x="176" y="4"/>
                      <a:pt x="147" y="0"/>
                      <a:pt x="118" y="3"/>
                    </a:cubicBezTo>
                    <a:cubicBezTo>
                      <a:pt x="112" y="3"/>
                      <a:pt x="107" y="4"/>
                      <a:pt x="101" y="5"/>
                    </a:cubicBezTo>
                    <a:cubicBezTo>
                      <a:pt x="86" y="5"/>
                      <a:pt x="71" y="6"/>
                      <a:pt x="56" y="8"/>
                    </a:cubicBezTo>
                    <a:cubicBezTo>
                      <a:pt x="54" y="6"/>
                      <a:pt x="51" y="5"/>
                      <a:pt x="48" y="5"/>
                    </a:cubicBezTo>
                    <a:cubicBezTo>
                      <a:pt x="38" y="4"/>
                      <a:pt x="30" y="6"/>
                      <a:pt x="22" y="10"/>
                    </a:cubicBezTo>
                    <a:cubicBezTo>
                      <a:pt x="21" y="11"/>
                      <a:pt x="21" y="11"/>
                      <a:pt x="20" y="12"/>
                    </a:cubicBezTo>
                    <a:cubicBezTo>
                      <a:pt x="17" y="14"/>
                      <a:pt x="13" y="16"/>
                      <a:pt x="10" y="19"/>
                    </a:cubicBezTo>
                    <a:cubicBezTo>
                      <a:pt x="0" y="28"/>
                      <a:pt x="11" y="44"/>
                      <a:pt x="23" y="42"/>
                    </a:cubicBezTo>
                    <a:cubicBezTo>
                      <a:pt x="17" y="52"/>
                      <a:pt x="25" y="68"/>
                      <a:pt x="39" y="63"/>
                    </a:cubicBezTo>
                    <a:cubicBezTo>
                      <a:pt x="64" y="54"/>
                      <a:pt x="89" y="52"/>
                      <a:pt x="116" y="53"/>
                    </a:cubicBezTo>
                    <a:cubicBezTo>
                      <a:pt x="142" y="53"/>
                      <a:pt x="170" y="53"/>
                      <a:pt x="196" y="59"/>
                    </a:cubicBezTo>
                    <a:cubicBezTo>
                      <a:pt x="203" y="60"/>
                      <a:pt x="209" y="56"/>
                      <a:pt x="212" y="49"/>
                    </a:cubicBezTo>
                    <a:cubicBezTo>
                      <a:pt x="215" y="42"/>
                      <a:pt x="216" y="35"/>
                      <a:pt x="216" y="27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/>
              <p:nvPr/>
            </p:nvSpPr>
            <p:spPr bwMode="auto">
              <a:xfrm>
                <a:off x="4029076" y="3027363"/>
                <a:ext cx="628650" cy="107950"/>
              </a:xfrm>
              <a:custGeom>
                <a:avLst/>
                <a:gdLst>
                  <a:gd name="T0" fmla="*/ 222 w 232"/>
                  <a:gd name="T1" fmla="*/ 12 h 40"/>
                  <a:gd name="T2" fmla="*/ 222 w 232"/>
                  <a:gd name="T3" fmla="*/ 12 h 40"/>
                  <a:gd name="T4" fmla="*/ 200 w 232"/>
                  <a:gd name="T5" fmla="*/ 7 h 40"/>
                  <a:gd name="T6" fmla="*/ 191 w 232"/>
                  <a:gd name="T7" fmla="*/ 5 h 40"/>
                  <a:gd name="T8" fmla="*/ 170 w 232"/>
                  <a:gd name="T9" fmla="*/ 3 h 40"/>
                  <a:gd name="T10" fmla="*/ 121 w 232"/>
                  <a:gd name="T11" fmla="*/ 1 h 40"/>
                  <a:gd name="T12" fmla="*/ 56 w 232"/>
                  <a:gd name="T13" fmla="*/ 7 h 40"/>
                  <a:gd name="T14" fmla="*/ 45 w 232"/>
                  <a:gd name="T15" fmla="*/ 0 h 40"/>
                  <a:gd name="T16" fmla="*/ 10 w 232"/>
                  <a:gd name="T17" fmla="*/ 4 h 40"/>
                  <a:gd name="T18" fmla="*/ 5 w 232"/>
                  <a:gd name="T19" fmla="*/ 25 h 40"/>
                  <a:gd name="T20" fmla="*/ 18 w 232"/>
                  <a:gd name="T21" fmla="*/ 38 h 40"/>
                  <a:gd name="T22" fmla="*/ 72 w 232"/>
                  <a:gd name="T23" fmla="*/ 33 h 40"/>
                  <a:gd name="T24" fmla="*/ 122 w 232"/>
                  <a:gd name="T25" fmla="*/ 31 h 40"/>
                  <a:gd name="T26" fmla="*/ 173 w 232"/>
                  <a:gd name="T27" fmla="*/ 33 h 40"/>
                  <a:gd name="T28" fmla="*/ 222 w 232"/>
                  <a:gd name="T29" fmla="*/ 31 h 40"/>
                  <a:gd name="T30" fmla="*/ 222 w 232"/>
                  <a:gd name="T31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2" h="40">
                    <a:moveTo>
                      <a:pt x="222" y="12"/>
                    </a:moveTo>
                    <a:cubicBezTo>
                      <a:pt x="222" y="12"/>
                      <a:pt x="222" y="12"/>
                      <a:pt x="222" y="12"/>
                    </a:cubicBezTo>
                    <a:cubicBezTo>
                      <a:pt x="215" y="9"/>
                      <a:pt x="208" y="8"/>
                      <a:pt x="200" y="7"/>
                    </a:cubicBezTo>
                    <a:cubicBezTo>
                      <a:pt x="197" y="6"/>
                      <a:pt x="194" y="5"/>
                      <a:pt x="191" y="5"/>
                    </a:cubicBezTo>
                    <a:cubicBezTo>
                      <a:pt x="184" y="4"/>
                      <a:pt x="177" y="3"/>
                      <a:pt x="170" y="3"/>
                    </a:cubicBezTo>
                    <a:cubicBezTo>
                      <a:pt x="154" y="1"/>
                      <a:pt x="138" y="1"/>
                      <a:pt x="121" y="1"/>
                    </a:cubicBezTo>
                    <a:cubicBezTo>
                      <a:pt x="99" y="1"/>
                      <a:pt x="78" y="3"/>
                      <a:pt x="56" y="7"/>
                    </a:cubicBezTo>
                    <a:cubicBezTo>
                      <a:pt x="54" y="3"/>
                      <a:pt x="51" y="0"/>
                      <a:pt x="45" y="0"/>
                    </a:cubicBezTo>
                    <a:cubicBezTo>
                      <a:pt x="33" y="0"/>
                      <a:pt x="22" y="1"/>
                      <a:pt x="10" y="4"/>
                    </a:cubicBezTo>
                    <a:cubicBezTo>
                      <a:pt x="1" y="6"/>
                      <a:pt x="0" y="19"/>
                      <a:pt x="5" y="25"/>
                    </a:cubicBezTo>
                    <a:cubicBezTo>
                      <a:pt x="5" y="31"/>
                      <a:pt x="10" y="37"/>
                      <a:pt x="18" y="38"/>
                    </a:cubicBezTo>
                    <a:cubicBezTo>
                      <a:pt x="36" y="40"/>
                      <a:pt x="54" y="34"/>
                      <a:pt x="72" y="33"/>
                    </a:cubicBezTo>
                    <a:cubicBezTo>
                      <a:pt x="89" y="32"/>
                      <a:pt x="106" y="31"/>
                      <a:pt x="122" y="31"/>
                    </a:cubicBezTo>
                    <a:cubicBezTo>
                      <a:pt x="139" y="32"/>
                      <a:pt x="156" y="32"/>
                      <a:pt x="173" y="33"/>
                    </a:cubicBezTo>
                    <a:cubicBezTo>
                      <a:pt x="189" y="33"/>
                      <a:pt x="206" y="36"/>
                      <a:pt x="222" y="31"/>
                    </a:cubicBezTo>
                    <a:cubicBezTo>
                      <a:pt x="232" y="28"/>
                      <a:pt x="231" y="14"/>
                      <a:pt x="222" y="12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9"/>
              <p:cNvSpPr/>
              <p:nvPr/>
            </p:nvSpPr>
            <p:spPr bwMode="auto">
              <a:xfrm>
                <a:off x="4267201" y="-120650"/>
                <a:ext cx="176213" cy="2511425"/>
              </a:xfrm>
              <a:custGeom>
                <a:avLst/>
                <a:gdLst>
                  <a:gd name="T0" fmla="*/ 57 w 65"/>
                  <a:gd name="T1" fmla="*/ 814 h 927"/>
                  <a:gd name="T2" fmla="*/ 52 w 65"/>
                  <a:gd name="T3" fmla="*/ 733 h 927"/>
                  <a:gd name="T4" fmla="*/ 49 w 65"/>
                  <a:gd name="T5" fmla="*/ 725 h 927"/>
                  <a:gd name="T6" fmla="*/ 50 w 65"/>
                  <a:gd name="T7" fmla="*/ 712 h 927"/>
                  <a:gd name="T8" fmla="*/ 54 w 65"/>
                  <a:gd name="T9" fmla="*/ 695 h 927"/>
                  <a:gd name="T10" fmla="*/ 56 w 65"/>
                  <a:gd name="T11" fmla="*/ 620 h 927"/>
                  <a:gd name="T12" fmla="*/ 53 w 65"/>
                  <a:gd name="T13" fmla="*/ 558 h 927"/>
                  <a:gd name="T14" fmla="*/ 53 w 65"/>
                  <a:gd name="T15" fmla="*/ 535 h 927"/>
                  <a:gd name="T16" fmla="*/ 55 w 65"/>
                  <a:gd name="T17" fmla="*/ 455 h 927"/>
                  <a:gd name="T18" fmla="*/ 50 w 65"/>
                  <a:gd name="T19" fmla="*/ 398 h 927"/>
                  <a:gd name="T20" fmla="*/ 51 w 65"/>
                  <a:gd name="T21" fmla="*/ 390 h 927"/>
                  <a:gd name="T22" fmla="*/ 50 w 65"/>
                  <a:gd name="T23" fmla="*/ 318 h 927"/>
                  <a:gd name="T24" fmla="*/ 52 w 65"/>
                  <a:gd name="T25" fmla="*/ 270 h 927"/>
                  <a:gd name="T26" fmla="*/ 53 w 65"/>
                  <a:gd name="T27" fmla="*/ 241 h 927"/>
                  <a:gd name="T28" fmla="*/ 53 w 65"/>
                  <a:gd name="T29" fmla="*/ 237 h 927"/>
                  <a:gd name="T30" fmla="*/ 60 w 65"/>
                  <a:gd name="T31" fmla="*/ 156 h 927"/>
                  <a:gd name="T32" fmla="*/ 55 w 65"/>
                  <a:gd name="T33" fmla="*/ 87 h 927"/>
                  <a:gd name="T34" fmla="*/ 57 w 65"/>
                  <a:gd name="T35" fmla="*/ 82 h 927"/>
                  <a:gd name="T36" fmla="*/ 54 w 65"/>
                  <a:gd name="T37" fmla="*/ 21 h 927"/>
                  <a:gd name="T38" fmla="*/ 41 w 65"/>
                  <a:gd name="T39" fmla="*/ 7 h 927"/>
                  <a:gd name="T40" fmla="*/ 18 w 65"/>
                  <a:gd name="T41" fmla="*/ 11 h 927"/>
                  <a:gd name="T42" fmla="*/ 12 w 65"/>
                  <a:gd name="T43" fmla="*/ 11 h 927"/>
                  <a:gd name="T44" fmla="*/ 11 w 65"/>
                  <a:gd name="T45" fmla="*/ 15 h 927"/>
                  <a:gd name="T46" fmla="*/ 7 w 65"/>
                  <a:gd name="T47" fmla="*/ 21 h 927"/>
                  <a:gd name="T48" fmla="*/ 5 w 65"/>
                  <a:gd name="T49" fmla="*/ 42 h 927"/>
                  <a:gd name="T50" fmla="*/ 3 w 65"/>
                  <a:gd name="T51" fmla="*/ 49 h 927"/>
                  <a:gd name="T52" fmla="*/ 4 w 65"/>
                  <a:gd name="T53" fmla="*/ 153 h 927"/>
                  <a:gd name="T54" fmla="*/ 6 w 65"/>
                  <a:gd name="T55" fmla="*/ 162 h 927"/>
                  <a:gd name="T56" fmla="*/ 6 w 65"/>
                  <a:gd name="T57" fmla="*/ 166 h 927"/>
                  <a:gd name="T58" fmla="*/ 4 w 65"/>
                  <a:gd name="T59" fmla="*/ 210 h 927"/>
                  <a:gd name="T60" fmla="*/ 3 w 65"/>
                  <a:gd name="T61" fmla="*/ 265 h 927"/>
                  <a:gd name="T62" fmla="*/ 2 w 65"/>
                  <a:gd name="T63" fmla="*/ 278 h 927"/>
                  <a:gd name="T64" fmla="*/ 5 w 65"/>
                  <a:gd name="T65" fmla="*/ 286 h 927"/>
                  <a:gd name="T66" fmla="*/ 5 w 65"/>
                  <a:gd name="T67" fmla="*/ 323 h 927"/>
                  <a:gd name="T68" fmla="*/ 6 w 65"/>
                  <a:gd name="T69" fmla="*/ 397 h 927"/>
                  <a:gd name="T70" fmla="*/ 9 w 65"/>
                  <a:gd name="T71" fmla="*/ 444 h 927"/>
                  <a:gd name="T72" fmla="*/ 8 w 65"/>
                  <a:gd name="T73" fmla="*/ 461 h 927"/>
                  <a:gd name="T74" fmla="*/ 6 w 65"/>
                  <a:gd name="T75" fmla="*/ 468 h 927"/>
                  <a:gd name="T76" fmla="*/ 5 w 65"/>
                  <a:gd name="T77" fmla="*/ 468 h 927"/>
                  <a:gd name="T78" fmla="*/ 6 w 65"/>
                  <a:gd name="T79" fmla="*/ 525 h 927"/>
                  <a:gd name="T80" fmla="*/ 6 w 65"/>
                  <a:gd name="T81" fmla="*/ 533 h 927"/>
                  <a:gd name="T82" fmla="*/ 6 w 65"/>
                  <a:gd name="T83" fmla="*/ 539 h 927"/>
                  <a:gd name="T84" fmla="*/ 6 w 65"/>
                  <a:gd name="T85" fmla="*/ 598 h 927"/>
                  <a:gd name="T86" fmla="*/ 6 w 65"/>
                  <a:gd name="T87" fmla="*/ 608 h 927"/>
                  <a:gd name="T88" fmla="*/ 8 w 65"/>
                  <a:gd name="T89" fmla="*/ 616 h 927"/>
                  <a:gd name="T90" fmla="*/ 8 w 65"/>
                  <a:gd name="T91" fmla="*/ 652 h 927"/>
                  <a:gd name="T92" fmla="*/ 8 w 65"/>
                  <a:gd name="T93" fmla="*/ 695 h 927"/>
                  <a:gd name="T94" fmla="*/ 1 w 65"/>
                  <a:gd name="T95" fmla="*/ 708 h 927"/>
                  <a:gd name="T96" fmla="*/ 4 w 65"/>
                  <a:gd name="T97" fmla="*/ 794 h 927"/>
                  <a:gd name="T98" fmla="*/ 2 w 65"/>
                  <a:gd name="T99" fmla="*/ 803 h 927"/>
                  <a:gd name="T100" fmla="*/ 6 w 65"/>
                  <a:gd name="T101" fmla="*/ 899 h 927"/>
                  <a:gd name="T102" fmla="*/ 7 w 65"/>
                  <a:gd name="T103" fmla="*/ 901 h 927"/>
                  <a:gd name="T104" fmla="*/ 6 w 65"/>
                  <a:gd name="T105" fmla="*/ 903 h 927"/>
                  <a:gd name="T106" fmla="*/ 23 w 65"/>
                  <a:gd name="T107" fmla="*/ 926 h 927"/>
                  <a:gd name="T108" fmla="*/ 43 w 65"/>
                  <a:gd name="T109" fmla="*/ 923 h 927"/>
                  <a:gd name="T110" fmla="*/ 58 w 65"/>
                  <a:gd name="T111" fmla="*/ 908 h 927"/>
                  <a:gd name="T112" fmla="*/ 57 w 65"/>
                  <a:gd name="T113" fmla="*/ 81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927">
                    <a:moveTo>
                      <a:pt x="57" y="814"/>
                    </a:moveTo>
                    <a:cubicBezTo>
                      <a:pt x="55" y="787"/>
                      <a:pt x="54" y="760"/>
                      <a:pt x="52" y="733"/>
                    </a:cubicBezTo>
                    <a:cubicBezTo>
                      <a:pt x="52" y="730"/>
                      <a:pt x="51" y="728"/>
                      <a:pt x="49" y="725"/>
                    </a:cubicBezTo>
                    <a:cubicBezTo>
                      <a:pt x="50" y="721"/>
                      <a:pt x="50" y="717"/>
                      <a:pt x="50" y="712"/>
                    </a:cubicBezTo>
                    <a:cubicBezTo>
                      <a:pt x="52" y="707"/>
                      <a:pt x="53" y="701"/>
                      <a:pt x="54" y="695"/>
                    </a:cubicBezTo>
                    <a:cubicBezTo>
                      <a:pt x="62" y="672"/>
                      <a:pt x="57" y="642"/>
                      <a:pt x="56" y="620"/>
                    </a:cubicBezTo>
                    <a:cubicBezTo>
                      <a:pt x="55" y="600"/>
                      <a:pt x="55" y="579"/>
                      <a:pt x="53" y="558"/>
                    </a:cubicBezTo>
                    <a:cubicBezTo>
                      <a:pt x="53" y="551"/>
                      <a:pt x="53" y="543"/>
                      <a:pt x="53" y="535"/>
                    </a:cubicBezTo>
                    <a:cubicBezTo>
                      <a:pt x="65" y="512"/>
                      <a:pt x="57" y="479"/>
                      <a:pt x="55" y="455"/>
                    </a:cubicBezTo>
                    <a:cubicBezTo>
                      <a:pt x="54" y="437"/>
                      <a:pt x="53" y="417"/>
                      <a:pt x="50" y="398"/>
                    </a:cubicBezTo>
                    <a:cubicBezTo>
                      <a:pt x="51" y="396"/>
                      <a:pt x="52" y="393"/>
                      <a:pt x="51" y="390"/>
                    </a:cubicBezTo>
                    <a:cubicBezTo>
                      <a:pt x="51" y="366"/>
                      <a:pt x="51" y="342"/>
                      <a:pt x="50" y="318"/>
                    </a:cubicBezTo>
                    <a:cubicBezTo>
                      <a:pt x="51" y="302"/>
                      <a:pt x="51" y="286"/>
                      <a:pt x="52" y="270"/>
                    </a:cubicBezTo>
                    <a:cubicBezTo>
                      <a:pt x="52" y="260"/>
                      <a:pt x="53" y="250"/>
                      <a:pt x="53" y="241"/>
                    </a:cubicBezTo>
                    <a:cubicBezTo>
                      <a:pt x="53" y="239"/>
                      <a:pt x="53" y="238"/>
                      <a:pt x="53" y="237"/>
                    </a:cubicBezTo>
                    <a:cubicBezTo>
                      <a:pt x="62" y="211"/>
                      <a:pt x="60" y="182"/>
                      <a:pt x="60" y="156"/>
                    </a:cubicBezTo>
                    <a:cubicBezTo>
                      <a:pt x="59" y="137"/>
                      <a:pt x="60" y="110"/>
                      <a:pt x="55" y="87"/>
                    </a:cubicBezTo>
                    <a:cubicBezTo>
                      <a:pt x="56" y="86"/>
                      <a:pt x="56" y="84"/>
                      <a:pt x="57" y="82"/>
                    </a:cubicBezTo>
                    <a:cubicBezTo>
                      <a:pt x="61" y="64"/>
                      <a:pt x="55" y="41"/>
                      <a:pt x="54" y="21"/>
                    </a:cubicBezTo>
                    <a:cubicBezTo>
                      <a:pt x="54" y="14"/>
                      <a:pt x="47" y="8"/>
                      <a:pt x="41" y="7"/>
                    </a:cubicBezTo>
                    <a:cubicBezTo>
                      <a:pt x="35" y="0"/>
                      <a:pt x="22" y="2"/>
                      <a:pt x="18" y="11"/>
                    </a:cubicBezTo>
                    <a:cubicBezTo>
                      <a:pt x="17" y="8"/>
                      <a:pt x="13" y="8"/>
                      <a:pt x="12" y="11"/>
                    </a:cubicBezTo>
                    <a:cubicBezTo>
                      <a:pt x="12" y="12"/>
                      <a:pt x="11" y="14"/>
                      <a:pt x="11" y="15"/>
                    </a:cubicBezTo>
                    <a:cubicBezTo>
                      <a:pt x="10" y="17"/>
                      <a:pt x="8" y="18"/>
                      <a:pt x="7" y="21"/>
                    </a:cubicBezTo>
                    <a:cubicBezTo>
                      <a:pt x="6" y="28"/>
                      <a:pt x="5" y="35"/>
                      <a:pt x="5" y="42"/>
                    </a:cubicBezTo>
                    <a:cubicBezTo>
                      <a:pt x="4" y="44"/>
                      <a:pt x="3" y="46"/>
                      <a:pt x="3" y="49"/>
                    </a:cubicBezTo>
                    <a:cubicBezTo>
                      <a:pt x="3" y="84"/>
                      <a:pt x="3" y="119"/>
                      <a:pt x="4" y="153"/>
                    </a:cubicBezTo>
                    <a:cubicBezTo>
                      <a:pt x="4" y="157"/>
                      <a:pt x="5" y="160"/>
                      <a:pt x="6" y="162"/>
                    </a:cubicBezTo>
                    <a:cubicBezTo>
                      <a:pt x="6" y="163"/>
                      <a:pt x="6" y="165"/>
                      <a:pt x="6" y="166"/>
                    </a:cubicBezTo>
                    <a:cubicBezTo>
                      <a:pt x="5" y="181"/>
                      <a:pt x="5" y="195"/>
                      <a:pt x="4" y="210"/>
                    </a:cubicBezTo>
                    <a:cubicBezTo>
                      <a:pt x="3" y="228"/>
                      <a:pt x="3" y="247"/>
                      <a:pt x="3" y="265"/>
                    </a:cubicBezTo>
                    <a:cubicBezTo>
                      <a:pt x="3" y="269"/>
                      <a:pt x="2" y="274"/>
                      <a:pt x="2" y="278"/>
                    </a:cubicBezTo>
                    <a:cubicBezTo>
                      <a:pt x="2" y="281"/>
                      <a:pt x="3" y="284"/>
                      <a:pt x="5" y="286"/>
                    </a:cubicBezTo>
                    <a:cubicBezTo>
                      <a:pt x="5" y="298"/>
                      <a:pt x="5" y="311"/>
                      <a:pt x="5" y="323"/>
                    </a:cubicBezTo>
                    <a:cubicBezTo>
                      <a:pt x="5" y="348"/>
                      <a:pt x="5" y="373"/>
                      <a:pt x="6" y="397"/>
                    </a:cubicBezTo>
                    <a:cubicBezTo>
                      <a:pt x="6" y="412"/>
                      <a:pt x="5" y="429"/>
                      <a:pt x="9" y="444"/>
                    </a:cubicBezTo>
                    <a:cubicBezTo>
                      <a:pt x="9" y="450"/>
                      <a:pt x="8" y="456"/>
                      <a:pt x="8" y="461"/>
                    </a:cubicBezTo>
                    <a:cubicBezTo>
                      <a:pt x="7" y="463"/>
                      <a:pt x="6" y="466"/>
                      <a:pt x="6" y="468"/>
                    </a:cubicBezTo>
                    <a:cubicBezTo>
                      <a:pt x="6" y="468"/>
                      <a:pt x="5" y="468"/>
                      <a:pt x="5" y="468"/>
                    </a:cubicBezTo>
                    <a:cubicBezTo>
                      <a:pt x="5" y="487"/>
                      <a:pt x="5" y="506"/>
                      <a:pt x="6" y="525"/>
                    </a:cubicBezTo>
                    <a:cubicBezTo>
                      <a:pt x="6" y="528"/>
                      <a:pt x="6" y="530"/>
                      <a:pt x="6" y="533"/>
                    </a:cubicBezTo>
                    <a:cubicBezTo>
                      <a:pt x="6" y="535"/>
                      <a:pt x="6" y="537"/>
                      <a:pt x="6" y="539"/>
                    </a:cubicBezTo>
                    <a:cubicBezTo>
                      <a:pt x="5" y="559"/>
                      <a:pt x="6" y="579"/>
                      <a:pt x="6" y="598"/>
                    </a:cubicBezTo>
                    <a:cubicBezTo>
                      <a:pt x="6" y="601"/>
                      <a:pt x="6" y="604"/>
                      <a:pt x="6" y="608"/>
                    </a:cubicBezTo>
                    <a:cubicBezTo>
                      <a:pt x="6" y="611"/>
                      <a:pt x="7" y="614"/>
                      <a:pt x="8" y="616"/>
                    </a:cubicBezTo>
                    <a:cubicBezTo>
                      <a:pt x="8" y="628"/>
                      <a:pt x="7" y="640"/>
                      <a:pt x="8" y="652"/>
                    </a:cubicBezTo>
                    <a:cubicBezTo>
                      <a:pt x="8" y="666"/>
                      <a:pt x="8" y="680"/>
                      <a:pt x="8" y="695"/>
                    </a:cubicBezTo>
                    <a:cubicBezTo>
                      <a:pt x="4" y="697"/>
                      <a:pt x="0" y="702"/>
                      <a:pt x="1" y="708"/>
                    </a:cubicBezTo>
                    <a:cubicBezTo>
                      <a:pt x="2" y="737"/>
                      <a:pt x="3" y="765"/>
                      <a:pt x="4" y="794"/>
                    </a:cubicBezTo>
                    <a:cubicBezTo>
                      <a:pt x="2" y="796"/>
                      <a:pt x="1" y="799"/>
                      <a:pt x="2" y="803"/>
                    </a:cubicBezTo>
                    <a:cubicBezTo>
                      <a:pt x="3" y="835"/>
                      <a:pt x="5" y="867"/>
                      <a:pt x="6" y="899"/>
                    </a:cubicBezTo>
                    <a:cubicBezTo>
                      <a:pt x="6" y="900"/>
                      <a:pt x="7" y="900"/>
                      <a:pt x="7" y="901"/>
                    </a:cubicBezTo>
                    <a:cubicBezTo>
                      <a:pt x="6" y="902"/>
                      <a:pt x="6" y="903"/>
                      <a:pt x="6" y="903"/>
                    </a:cubicBezTo>
                    <a:cubicBezTo>
                      <a:pt x="0" y="916"/>
                      <a:pt x="10" y="927"/>
                      <a:pt x="23" y="926"/>
                    </a:cubicBezTo>
                    <a:cubicBezTo>
                      <a:pt x="29" y="925"/>
                      <a:pt x="36" y="924"/>
                      <a:pt x="43" y="923"/>
                    </a:cubicBezTo>
                    <a:cubicBezTo>
                      <a:pt x="52" y="923"/>
                      <a:pt x="57" y="917"/>
                      <a:pt x="58" y="908"/>
                    </a:cubicBezTo>
                    <a:cubicBezTo>
                      <a:pt x="62" y="878"/>
                      <a:pt x="62" y="845"/>
                      <a:pt x="57" y="814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0"/>
              <p:cNvSpPr/>
              <p:nvPr/>
            </p:nvSpPr>
            <p:spPr bwMode="auto">
              <a:xfrm>
                <a:off x="4899026" y="3208338"/>
                <a:ext cx="417513" cy="222250"/>
              </a:xfrm>
              <a:custGeom>
                <a:avLst/>
                <a:gdLst>
                  <a:gd name="T0" fmla="*/ 147 w 154"/>
                  <a:gd name="T1" fmla="*/ 2 h 82"/>
                  <a:gd name="T2" fmla="*/ 73 w 154"/>
                  <a:gd name="T3" fmla="*/ 29 h 82"/>
                  <a:gd name="T4" fmla="*/ 5 w 154"/>
                  <a:gd name="T5" fmla="*/ 70 h 82"/>
                  <a:gd name="T6" fmla="*/ 11 w 154"/>
                  <a:gd name="T7" fmla="*/ 81 h 82"/>
                  <a:gd name="T8" fmla="*/ 80 w 154"/>
                  <a:gd name="T9" fmla="*/ 50 h 82"/>
                  <a:gd name="T10" fmla="*/ 150 w 154"/>
                  <a:gd name="T11" fmla="*/ 9 h 82"/>
                  <a:gd name="T12" fmla="*/ 147 w 154"/>
                  <a:gd name="T13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82">
                    <a:moveTo>
                      <a:pt x="147" y="2"/>
                    </a:moveTo>
                    <a:cubicBezTo>
                      <a:pt x="121" y="8"/>
                      <a:pt x="97" y="18"/>
                      <a:pt x="73" y="29"/>
                    </a:cubicBezTo>
                    <a:cubicBezTo>
                      <a:pt x="50" y="40"/>
                      <a:pt x="23" y="51"/>
                      <a:pt x="5" y="70"/>
                    </a:cubicBezTo>
                    <a:cubicBezTo>
                      <a:pt x="0" y="75"/>
                      <a:pt x="5" y="82"/>
                      <a:pt x="11" y="81"/>
                    </a:cubicBezTo>
                    <a:cubicBezTo>
                      <a:pt x="36" y="76"/>
                      <a:pt x="59" y="61"/>
                      <a:pt x="80" y="50"/>
                    </a:cubicBezTo>
                    <a:cubicBezTo>
                      <a:pt x="104" y="38"/>
                      <a:pt x="128" y="25"/>
                      <a:pt x="150" y="9"/>
                    </a:cubicBezTo>
                    <a:cubicBezTo>
                      <a:pt x="154" y="6"/>
                      <a:pt x="152" y="0"/>
                      <a:pt x="147" y="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1"/>
              <p:cNvSpPr/>
              <p:nvPr/>
            </p:nvSpPr>
            <p:spPr bwMode="auto">
              <a:xfrm>
                <a:off x="5067301" y="3506788"/>
                <a:ext cx="420688" cy="114300"/>
              </a:xfrm>
              <a:custGeom>
                <a:avLst/>
                <a:gdLst>
                  <a:gd name="T0" fmla="*/ 148 w 155"/>
                  <a:gd name="T1" fmla="*/ 0 h 42"/>
                  <a:gd name="T2" fmla="*/ 78 w 155"/>
                  <a:gd name="T3" fmla="*/ 8 h 42"/>
                  <a:gd name="T4" fmla="*/ 5 w 155"/>
                  <a:gd name="T5" fmla="*/ 22 h 42"/>
                  <a:gd name="T6" fmla="*/ 5 w 155"/>
                  <a:gd name="T7" fmla="*/ 32 h 42"/>
                  <a:gd name="T8" fmla="*/ 150 w 155"/>
                  <a:gd name="T9" fmla="*/ 9 h 42"/>
                  <a:gd name="T10" fmla="*/ 148 w 155"/>
                  <a:gd name="T1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42">
                    <a:moveTo>
                      <a:pt x="148" y="0"/>
                    </a:moveTo>
                    <a:cubicBezTo>
                      <a:pt x="125" y="1"/>
                      <a:pt x="101" y="4"/>
                      <a:pt x="78" y="8"/>
                    </a:cubicBezTo>
                    <a:cubicBezTo>
                      <a:pt x="54" y="12"/>
                      <a:pt x="28" y="14"/>
                      <a:pt x="5" y="22"/>
                    </a:cubicBezTo>
                    <a:cubicBezTo>
                      <a:pt x="0" y="24"/>
                      <a:pt x="0" y="31"/>
                      <a:pt x="5" y="32"/>
                    </a:cubicBezTo>
                    <a:cubicBezTo>
                      <a:pt x="51" y="42"/>
                      <a:pt x="108" y="30"/>
                      <a:pt x="150" y="9"/>
                    </a:cubicBezTo>
                    <a:cubicBezTo>
                      <a:pt x="155" y="7"/>
                      <a:pt x="153" y="0"/>
                      <a:pt x="148" y="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2"/>
              <p:cNvSpPr/>
              <p:nvPr/>
            </p:nvSpPr>
            <p:spPr bwMode="auto">
              <a:xfrm>
                <a:off x="5205413" y="3767138"/>
                <a:ext cx="466725" cy="80963"/>
              </a:xfrm>
              <a:custGeom>
                <a:avLst/>
                <a:gdLst>
                  <a:gd name="T0" fmla="*/ 165 w 172"/>
                  <a:gd name="T1" fmla="*/ 8 h 30"/>
                  <a:gd name="T2" fmla="*/ 93 w 172"/>
                  <a:gd name="T3" fmla="*/ 4 h 30"/>
                  <a:gd name="T4" fmla="*/ 15 w 172"/>
                  <a:gd name="T5" fmla="*/ 0 h 30"/>
                  <a:gd name="T6" fmla="*/ 12 w 172"/>
                  <a:gd name="T7" fmla="*/ 22 h 30"/>
                  <a:gd name="T8" fmla="*/ 89 w 172"/>
                  <a:gd name="T9" fmla="*/ 29 h 30"/>
                  <a:gd name="T10" fmla="*/ 165 w 172"/>
                  <a:gd name="T11" fmla="*/ 21 h 30"/>
                  <a:gd name="T12" fmla="*/ 165 w 17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30">
                    <a:moveTo>
                      <a:pt x="165" y="8"/>
                    </a:moveTo>
                    <a:cubicBezTo>
                      <a:pt x="142" y="2"/>
                      <a:pt x="117" y="4"/>
                      <a:pt x="93" y="4"/>
                    </a:cubicBezTo>
                    <a:cubicBezTo>
                      <a:pt x="67" y="3"/>
                      <a:pt x="41" y="2"/>
                      <a:pt x="15" y="0"/>
                    </a:cubicBezTo>
                    <a:cubicBezTo>
                      <a:pt x="3" y="0"/>
                      <a:pt x="0" y="20"/>
                      <a:pt x="12" y="22"/>
                    </a:cubicBezTo>
                    <a:cubicBezTo>
                      <a:pt x="37" y="26"/>
                      <a:pt x="63" y="29"/>
                      <a:pt x="89" y="29"/>
                    </a:cubicBezTo>
                    <a:cubicBezTo>
                      <a:pt x="114" y="29"/>
                      <a:pt x="141" y="30"/>
                      <a:pt x="165" y="21"/>
                    </a:cubicBezTo>
                    <a:cubicBezTo>
                      <a:pt x="171" y="19"/>
                      <a:pt x="172" y="9"/>
                      <a:pt x="165" y="8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3"/>
              <p:cNvSpPr/>
              <p:nvPr/>
            </p:nvSpPr>
            <p:spPr bwMode="auto">
              <a:xfrm>
                <a:off x="5332413" y="3994150"/>
                <a:ext cx="542925" cy="166688"/>
              </a:xfrm>
              <a:custGeom>
                <a:avLst/>
                <a:gdLst>
                  <a:gd name="T0" fmla="*/ 194 w 200"/>
                  <a:gd name="T1" fmla="*/ 32 h 61"/>
                  <a:gd name="T2" fmla="*/ 14 w 200"/>
                  <a:gd name="T3" fmla="*/ 3 h 61"/>
                  <a:gd name="T4" fmla="*/ 8 w 200"/>
                  <a:gd name="T5" fmla="*/ 18 h 61"/>
                  <a:gd name="T6" fmla="*/ 195 w 200"/>
                  <a:gd name="T7" fmla="*/ 41 h 61"/>
                  <a:gd name="T8" fmla="*/ 194 w 200"/>
                  <a:gd name="T9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61">
                    <a:moveTo>
                      <a:pt x="194" y="32"/>
                    </a:moveTo>
                    <a:cubicBezTo>
                      <a:pt x="131" y="35"/>
                      <a:pt x="73" y="23"/>
                      <a:pt x="14" y="3"/>
                    </a:cubicBezTo>
                    <a:cubicBezTo>
                      <a:pt x="5" y="0"/>
                      <a:pt x="0" y="13"/>
                      <a:pt x="8" y="18"/>
                    </a:cubicBezTo>
                    <a:cubicBezTo>
                      <a:pt x="62" y="55"/>
                      <a:pt x="134" y="61"/>
                      <a:pt x="195" y="41"/>
                    </a:cubicBezTo>
                    <a:cubicBezTo>
                      <a:pt x="200" y="39"/>
                      <a:pt x="199" y="32"/>
                      <a:pt x="194" y="3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5313363" y="4729163"/>
                <a:ext cx="377825" cy="322263"/>
              </a:xfrm>
              <a:custGeom>
                <a:avLst/>
                <a:gdLst>
                  <a:gd name="T0" fmla="*/ 135 w 139"/>
                  <a:gd name="T1" fmla="*/ 110 h 119"/>
                  <a:gd name="T2" fmla="*/ 20 w 139"/>
                  <a:gd name="T3" fmla="*/ 8 h 119"/>
                  <a:gd name="T4" fmla="*/ 5 w 139"/>
                  <a:gd name="T5" fmla="*/ 17 h 119"/>
                  <a:gd name="T6" fmla="*/ 132 w 139"/>
                  <a:gd name="T7" fmla="*/ 118 h 119"/>
                  <a:gd name="T8" fmla="*/ 135 w 139"/>
                  <a:gd name="T9" fmla="*/ 11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19">
                    <a:moveTo>
                      <a:pt x="135" y="110"/>
                    </a:moveTo>
                    <a:cubicBezTo>
                      <a:pt x="93" y="80"/>
                      <a:pt x="50" y="51"/>
                      <a:pt x="20" y="8"/>
                    </a:cubicBezTo>
                    <a:cubicBezTo>
                      <a:pt x="14" y="0"/>
                      <a:pt x="0" y="7"/>
                      <a:pt x="5" y="17"/>
                    </a:cubicBezTo>
                    <a:cubicBezTo>
                      <a:pt x="34" y="65"/>
                      <a:pt x="75" y="108"/>
                      <a:pt x="132" y="118"/>
                    </a:cubicBezTo>
                    <a:cubicBezTo>
                      <a:pt x="137" y="119"/>
                      <a:pt x="139" y="113"/>
                      <a:pt x="135" y="1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5243513" y="4959350"/>
                <a:ext cx="290513" cy="360363"/>
              </a:xfrm>
              <a:custGeom>
                <a:avLst/>
                <a:gdLst>
                  <a:gd name="T0" fmla="*/ 106 w 107"/>
                  <a:gd name="T1" fmla="*/ 123 h 133"/>
                  <a:gd name="T2" fmla="*/ 69 w 107"/>
                  <a:gd name="T3" fmla="*/ 66 h 133"/>
                  <a:gd name="T4" fmla="*/ 17 w 107"/>
                  <a:gd name="T5" fmla="*/ 7 h 133"/>
                  <a:gd name="T6" fmla="*/ 5 w 107"/>
                  <a:gd name="T7" fmla="*/ 16 h 133"/>
                  <a:gd name="T8" fmla="*/ 50 w 107"/>
                  <a:gd name="T9" fmla="*/ 81 h 133"/>
                  <a:gd name="T10" fmla="*/ 96 w 107"/>
                  <a:gd name="T11" fmla="*/ 130 h 133"/>
                  <a:gd name="T12" fmla="*/ 106 w 107"/>
                  <a:gd name="T13" fmla="*/ 12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3">
                    <a:moveTo>
                      <a:pt x="106" y="123"/>
                    </a:moveTo>
                    <a:cubicBezTo>
                      <a:pt x="99" y="101"/>
                      <a:pt x="83" y="84"/>
                      <a:pt x="69" y="66"/>
                    </a:cubicBezTo>
                    <a:cubicBezTo>
                      <a:pt x="52" y="46"/>
                      <a:pt x="34" y="27"/>
                      <a:pt x="17" y="7"/>
                    </a:cubicBezTo>
                    <a:cubicBezTo>
                      <a:pt x="12" y="0"/>
                      <a:pt x="0" y="9"/>
                      <a:pt x="5" y="16"/>
                    </a:cubicBezTo>
                    <a:cubicBezTo>
                      <a:pt x="21" y="38"/>
                      <a:pt x="35" y="60"/>
                      <a:pt x="50" y="81"/>
                    </a:cubicBezTo>
                    <a:cubicBezTo>
                      <a:pt x="64" y="98"/>
                      <a:pt x="77" y="118"/>
                      <a:pt x="96" y="130"/>
                    </a:cubicBezTo>
                    <a:cubicBezTo>
                      <a:pt x="101" y="133"/>
                      <a:pt x="107" y="128"/>
                      <a:pt x="106" y="12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5097463" y="5103813"/>
                <a:ext cx="211138" cy="444500"/>
              </a:xfrm>
              <a:custGeom>
                <a:avLst/>
                <a:gdLst>
                  <a:gd name="T0" fmla="*/ 55 w 78"/>
                  <a:gd name="T1" fmla="*/ 80 h 164"/>
                  <a:gd name="T2" fmla="*/ 19 w 78"/>
                  <a:gd name="T3" fmla="*/ 7 h 164"/>
                  <a:gd name="T4" fmla="*/ 3 w 78"/>
                  <a:gd name="T5" fmla="*/ 14 h 164"/>
                  <a:gd name="T6" fmla="*/ 34 w 78"/>
                  <a:gd name="T7" fmla="*/ 89 h 164"/>
                  <a:gd name="T8" fmla="*/ 65 w 78"/>
                  <a:gd name="T9" fmla="*/ 159 h 164"/>
                  <a:gd name="T10" fmla="*/ 78 w 78"/>
                  <a:gd name="T11" fmla="*/ 156 h 164"/>
                  <a:gd name="T12" fmla="*/ 55 w 78"/>
                  <a:gd name="T13" fmla="*/ 8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64">
                    <a:moveTo>
                      <a:pt x="55" y="80"/>
                    </a:moveTo>
                    <a:cubicBezTo>
                      <a:pt x="44" y="55"/>
                      <a:pt x="33" y="30"/>
                      <a:pt x="19" y="7"/>
                    </a:cubicBezTo>
                    <a:cubicBezTo>
                      <a:pt x="14" y="0"/>
                      <a:pt x="0" y="5"/>
                      <a:pt x="3" y="14"/>
                    </a:cubicBezTo>
                    <a:cubicBezTo>
                      <a:pt x="13" y="39"/>
                      <a:pt x="24" y="64"/>
                      <a:pt x="34" y="89"/>
                    </a:cubicBezTo>
                    <a:cubicBezTo>
                      <a:pt x="43" y="113"/>
                      <a:pt x="50" y="139"/>
                      <a:pt x="65" y="159"/>
                    </a:cubicBezTo>
                    <a:cubicBezTo>
                      <a:pt x="69" y="164"/>
                      <a:pt x="78" y="163"/>
                      <a:pt x="78" y="156"/>
                    </a:cubicBezTo>
                    <a:cubicBezTo>
                      <a:pt x="77" y="130"/>
                      <a:pt x="65" y="104"/>
                      <a:pt x="55" y="8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910138" y="5254625"/>
                <a:ext cx="184150" cy="401638"/>
              </a:xfrm>
              <a:custGeom>
                <a:avLst/>
                <a:gdLst>
                  <a:gd name="T0" fmla="*/ 43 w 68"/>
                  <a:gd name="T1" fmla="*/ 65 h 148"/>
                  <a:gd name="T2" fmla="*/ 7 w 68"/>
                  <a:gd name="T3" fmla="*/ 1 h 148"/>
                  <a:gd name="T4" fmla="*/ 5 w 68"/>
                  <a:gd name="T5" fmla="*/ 1 h 148"/>
                  <a:gd name="T6" fmla="*/ 24 w 68"/>
                  <a:gd name="T7" fmla="*/ 73 h 148"/>
                  <a:gd name="T8" fmla="*/ 57 w 68"/>
                  <a:gd name="T9" fmla="*/ 144 h 148"/>
                  <a:gd name="T10" fmla="*/ 68 w 68"/>
                  <a:gd name="T11" fmla="*/ 140 h 148"/>
                  <a:gd name="T12" fmla="*/ 43 w 68"/>
                  <a:gd name="T13" fmla="*/ 6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48">
                    <a:moveTo>
                      <a:pt x="43" y="65"/>
                    </a:moveTo>
                    <a:cubicBezTo>
                      <a:pt x="34" y="45"/>
                      <a:pt x="26" y="14"/>
                      <a:pt x="7" y="1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0" y="24"/>
                      <a:pt x="16" y="53"/>
                      <a:pt x="24" y="73"/>
                    </a:cubicBezTo>
                    <a:cubicBezTo>
                      <a:pt x="32" y="96"/>
                      <a:pt x="40" y="126"/>
                      <a:pt x="57" y="144"/>
                    </a:cubicBezTo>
                    <a:cubicBezTo>
                      <a:pt x="60" y="148"/>
                      <a:pt x="68" y="145"/>
                      <a:pt x="68" y="140"/>
                    </a:cubicBezTo>
                    <a:cubicBezTo>
                      <a:pt x="68" y="115"/>
                      <a:pt x="52" y="88"/>
                      <a:pt x="43" y="65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729163" y="5327650"/>
                <a:ext cx="127000" cy="469900"/>
              </a:xfrm>
              <a:custGeom>
                <a:avLst/>
                <a:gdLst>
                  <a:gd name="T0" fmla="*/ 37 w 47"/>
                  <a:gd name="T1" fmla="*/ 93 h 173"/>
                  <a:gd name="T2" fmla="*/ 18 w 47"/>
                  <a:gd name="T3" fmla="*/ 11 h 173"/>
                  <a:gd name="T4" fmla="*/ 2 w 47"/>
                  <a:gd name="T5" fmla="*/ 15 h 173"/>
                  <a:gd name="T6" fmla="*/ 15 w 47"/>
                  <a:gd name="T7" fmla="*/ 95 h 173"/>
                  <a:gd name="T8" fmla="*/ 31 w 47"/>
                  <a:gd name="T9" fmla="*/ 168 h 173"/>
                  <a:gd name="T10" fmla="*/ 43 w 47"/>
                  <a:gd name="T11" fmla="*/ 167 h 173"/>
                  <a:gd name="T12" fmla="*/ 37 w 47"/>
                  <a:gd name="T13" fmla="*/ 9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73">
                    <a:moveTo>
                      <a:pt x="37" y="93"/>
                    </a:moveTo>
                    <a:cubicBezTo>
                      <a:pt x="32" y="65"/>
                      <a:pt x="25" y="38"/>
                      <a:pt x="18" y="11"/>
                    </a:cubicBezTo>
                    <a:cubicBezTo>
                      <a:pt x="15" y="0"/>
                      <a:pt x="0" y="5"/>
                      <a:pt x="2" y="15"/>
                    </a:cubicBezTo>
                    <a:cubicBezTo>
                      <a:pt x="7" y="42"/>
                      <a:pt x="11" y="69"/>
                      <a:pt x="15" y="95"/>
                    </a:cubicBezTo>
                    <a:cubicBezTo>
                      <a:pt x="19" y="120"/>
                      <a:pt x="20" y="146"/>
                      <a:pt x="31" y="168"/>
                    </a:cubicBezTo>
                    <a:cubicBezTo>
                      <a:pt x="33" y="173"/>
                      <a:pt x="42" y="172"/>
                      <a:pt x="43" y="167"/>
                    </a:cubicBezTo>
                    <a:cubicBezTo>
                      <a:pt x="47" y="143"/>
                      <a:pt x="41" y="117"/>
                      <a:pt x="37" y="9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487863" y="5380038"/>
                <a:ext cx="96838" cy="584200"/>
              </a:xfrm>
              <a:custGeom>
                <a:avLst/>
                <a:gdLst>
                  <a:gd name="T0" fmla="*/ 29 w 36"/>
                  <a:gd name="T1" fmla="*/ 110 h 216"/>
                  <a:gd name="T2" fmla="*/ 15 w 36"/>
                  <a:gd name="T3" fmla="*/ 8 h 216"/>
                  <a:gd name="T4" fmla="*/ 1 w 36"/>
                  <a:gd name="T5" fmla="*/ 10 h 216"/>
                  <a:gd name="T6" fmla="*/ 8 w 36"/>
                  <a:gd name="T7" fmla="*/ 114 h 216"/>
                  <a:gd name="T8" fmla="*/ 17 w 36"/>
                  <a:gd name="T9" fmla="*/ 211 h 216"/>
                  <a:gd name="T10" fmla="*/ 26 w 36"/>
                  <a:gd name="T11" fmla="*/ 211 h 216"/>
                  <a:gd name="T12" fmla="*/ 29 w 36"/>
                  <a:gd name="T13" fmla="*/ 11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16">
                    <a:moveTo>
                      <a:pt x="29" y="110"/>
                    </a:moveTo>
                    <a:cubicBezTo>
                      <a:pt x="26" y="76"/>
                      <a:pt x="22" y="42"/>
                      <a:pt x="15" y="8"/>
                    </a:cubicBezTo>
                    <a:cubicBezTo>
                      <a:pt x="14" y="0"/>
                      <a:pt x="0" y="2"/>
                      <a:pt x="1" y="10"/>
                    </a:cubicBezTo>
                    <a:cubicBezTo>
                      <a:pt x="3" y="44"/>
                      <a:pt x="6" y="79"/>
                      <a:pt x="8" y="114"/>
                    </a:cubicBezTo>
                    <a:cubicBezTo>
                      <a:pt x="9" y="146"/>
                      <a:pt x="8" y="180"/>
                      <a:pt x="17" y="211"/>
                    </a:cubicBezTo>
                    <a:cubicBezTo>
                      <a:pt x="19" y="215"/>
                      <a:pt x="25" y="216"/>
                      <a:pt x="26" y="211"/>
                    </a:cubicBezTo>
                    <a:cubicBezTo>
                      <a:pt x="36" y="178"/>
                      <a:pt x="32" y="143"/>
                      <a:pt x="29" y="1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184651" y="5387975"/>
                <a:ext cx="157163" cy="574675"/>
              </a:xfrm>
              <a:custGeom>
                <a:avLst/>
                <a:gdLst>
                  <a:gd name="T0" fmla="*/ 55 w 58"/>
                  <a:gd name="T1" fmla="*/ 11 h 212"/>
                  <a:gd name="T2" fmla="*/ 39 w 58"/>
                  <a:gd name="T3" fmla="*/ 9 h 212"/>
                  <a:gd name="T4" fmla="*/ 19 w 58"/>
                  <a:gd name="T5" fmla="*/ 109 h 212"/>
                  <a:gd name="T6" fmla="*/ 0 w 58"/>
                  <a:gd name="T7" fmla="*/ 203 h 212"/>
                  <a:gd name="T8" fmla="*/ 12 w 58"/>
                  <a:gd name="T9" fmla="*/ 206 h 212"/>
                  <a:gd name="T10" fmla="*/ 41 w 58"/>
                  <a:gd name="T11" fmla="*/ 111 h 212"/>
                  <a:gd name="T12" fmla="*/ 55 w 58"/>
                  <a:gd name="T13" fmla="*/ 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212">
                    <a:moveTo>
                      <a:pt x="55" y="11"/>
                    </a:moveTo>
                    <a:cubicBezTo>
                      <a:pt x="54" y="2"/>
                      <a:pt x="43" y="0"/>
                      <a:pt x="39" y="9"/>
                    </a:cubicBezTo>
                    <a:cubicBezTo>
                      <a:pt x="28" y="39"/>
                      <a:pt x="26" y="76"/>
                      <a:pt x="19" y="109"/>
                    </a:cubicBezTo>
                    <a:cubicBezTo>
                      <a:pt x="13" y="140"/>
                      <a:pt x="1" y="171"/>
                      <a:pt x="0" y="203"/>
                    </a:cubicBezTo>
                    <a:cubicBezTo>
                      <a:pt x="0" y="210"/>
                      <a:pt x="9" y="212"/>
                      <a:pt x="12" y="206"/>
                    </a:cubicBezTo>
                    <a:cubicBezTo>
                      <a:pt x="29" y="178"/>
                      <a:pt x="35" y="143"/>
                      <a:pt x="41" y="111"/>
                    </a:cubicBezTo>
                    <a:cubicBezTo>
                      <a:pt x="48" y="80"/>
                      <a:pt x="58" y="43"/>
                      <a:pt x="55" y="11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3840163" y="5349875"/>
                <a:ext cx="276225" cy="463550"/>
              </a:xfrm>
              <a:custGeom>
                <a:avLst/>
                <a:gdLst>
                  <a:gd name="T0" fmla="*/ 84 w 102"/>
                  <a:gd name="T1" fmla="*/ 9 h 171"/>
                  <a:gd name="T2" fmla="*/ 38 w 102"/>
                  <a:gd name="T3" fmla="*/ 85 h 171"/>
                  <a:gd name="T4" fmla="*/ 2 w 102"/>
                  <a:gd name="T5" fmla="*/ 160 h 171"/>
                  <a:gd name="T6" fmla="*/ 12 w 102"/>
                  <a:gd name="T7" fmla="*/ 166 h 171"/>
                  <a:gd name="T8" fmla="*/ 56 w 102"/>
                  <a:gd name="T9" fmla="*/ 96 h 171"/>
                  <a:gd name="T10" fmla="*/ 97 w 102"/>
                  <a:gd name="T11" fmla="*/ 17 h 171"/>
                  <a:gd name="T12" fmla="*/ 84 w 102"/>
                  <a:gd name="T13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71">
                    <a:moveTo>
                      <a:pt x="84" y="9"/>
                    </a:moveTo>
                    <a:cubicBezTo>
                      <a:pt x="68" y="34"/>
                      <a:pt x="53" y="59"/>
                      <a:pt x="38" y="85"/>
                    </a:cubicBezTo>
                    <a:cubicBezTo>
                      <a:pt x="25" y="109"/>
                      <a:pt x="8" y="133"/>
                      <a:pt x="2" y="160"/>
                    </a:cubicBezTo>
                    <a:cubicBezTo>
                      <a:pt x="0" y="166"/>
                      <a:pt x="8" y="171"/>
                      <a:pt x="12" y="166"/>
                    </a:cubicBezTo>
                    <a:cubicBezTo>
                      <a:pt x="31" y="147"/>
                      <a:pt x="43" y="119"/>
                      <a:pt x="56" y="96"/>
                    </a:cubicBezTo>
                    <a:cubicBezTo>
                      <a:pt x="70" y="69"/>
                      <a:pt x="84" y="43"/>
                      <a:pt x="97" y="17"/>
                    </a:cubicBezTo>
                    <a:cubicBezTo>
                      <a:pt x="102" y="8"/>
                      <a:pt x="89" y="0"/>
                      <a:pt x="84" y="9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34"/>
              <p:cNvSpPr/>
              <p:nvPr/>
            </p:nvSpPr>
            <p:spPr bwMode="auto">
              <a:xfrm>
                <a:off x="3546476" y="5295900"/>
                <a:ext cx="323850" cy="325438"/>
              </a:xfrm>
              <a:custGeom>
                <a:avLst/>
                <a:gdLst>
                  <a:gd name="T0" fmla="*/ 94 w 119"/>
                  <a:gd name="T1" fmla="*/ 10 h 120"/>
                  <a:gd name="T2" fmla="*/ 3 w 119"/>
                  <a:gd name="T3" fmla="*/ 111 h 120"/>
                  <a:gd name="T4" fmla="*/ 10 w 119"/>
                  <a:gd name="T5" fmla="*/ 118 h 120"/>
                  <a:gd name="T6" fmla="*/ 110 w 119"/>
                  <a:gd name="T7" fmla="*/ 26 h 120"/>
                  <a:gd name="T8" fmla="*/ 94 w 119"/>
                  <a:gd name="T9" fmla="*/ 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4" y="10"/>
                    </a:moveTo>
                    <a:cubicBezTo>
                      <a:pt x="64" y="44"/>
                      <a:pt x="30" y="74"/>
                      <a:pt x="3" y="111"/>
                    </a:cubicBezTo>
                    <a:cubicBezTo>
                      <a:pt x="0" y="115"/>
                      <a:pt x="6" y="120"/>
                      <a:pt x="10" y="118"/>
                    </a:cubicBezTo>
                    <a:cubicBezTo>
                      <a:pt x="49" y="95"/>
                      <a:pt x="80" y="59"/>
                      <a:pt x="110" y="26"/>
                    </a:cubicBezTo>
                    <a:cubicBezTo>
                      <a:pt x="119" y="15"/>
                      <a:pt x="104" y="0"/>
                      <a:pt x="94" y="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35"/>
              <p:cNvSpPr/>
              <p:nvPr/>
            </p:nvSpPr>
            <p:spPr bwMode="auto">
              <a:xfrm>
                <a:off x="3284538" y="5168900"/>
                <a:ext cx="414338" cy="261938"/>
              </a:xfrm>
              <a:custGeom>
                <a:avLst/>
                <a:gdLst>
                  <a:gd name="T0" fmla="*/ 132 w 153"/>
                  <a:gd name="T1" fmla="*/ 6 h 97"/>
                  <a:gd name="T2" fmla="*/ 4 w 153"/>
                  <a:gd name="T3" fmla="*/ 86 h 97"/>
                  <a:gd name="T4" fmla="*/ 9 w 153"/>
                  <a:gd name="T5" fmla="*/ 95 h 97"/>
                  <a:gd name="T6" fmla="*/ 142 w 153"/>
                  <a:gd name="T7" fmla="*/ 23 h 97"/>
                  <a:gd name="T8" fmla="*/ 132 w 153"/>
                  <a:gd name="T9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97">
                    <a:moveTo>
                      <a:pt x="132" y="6"/>
                    </a:moveTo>
                    <a:cubicBezTo>
                      <a:pt x="89" y="29"/>
                      <a:pt x="40" y="52"/>
                      <a:pt x="4" y="86"/>
                    </a:cubicBezTo>
                    <a:cubicBezTo>
                      <a:pt x="0" y="90"/>
                      <a:pt x="4" y="97"/>
                      <a:pt x="9" y="95"/>
                    </a:cubicBezTo>
                    <a:cubicBezTo>
                      <a:pt x="57" y="80"/>
                      <a:pt x="101" y="50"/>
                      <a:pt x="142" y="23"/>
                    </a:cubicBezTo>
                    <a:cubicBezTo>
                      <a:pt x="153" y="16"/>
                      <a:pt x="143" y="0"/>
                      <a:pt x="132" y="6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36"/>
              <p:cNvSpPr/>
              <p:nvPr/>
            </p:nvSpPr>
            <p:spPr bwMode="auto">
              <a:xfrm>
                <a:off x="3154363" y="5073650"/>
                <a:ext cx="392113" cy="115888"/>
              </a:xfrm>
              <a:custGeom>
                <a:avLst/>
                <a:gdLst>
                  <a:gd name="T0" fmla="*/ 132 w 145"/>
                  <a:gd name="T1" fmla="*/ 1 h 43"/>
                  <a:gd name="T2" fmla="*/ 5 w 145"/>
                  <a:gd name="T3" fmla="*/ 30 h 43"/>
                  <a:gd name="T4" fmla="*/ 8 w 145"/>
                  <a:gd name="T5" fmla="*/ 42 h 43"/>
                  <a:gd name="T6" fmla="*/ 132 w 145"/>
                  <a:gd name="T7" fmla="*/ 20 h 43"/>
                  <a:gd name="T8" fmla="*/ 132 w 145"/>
                  <a:gd name="T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43">
                    <a:moveTo>
                      <a:pt x="132" y="1"/>
                    </a:moveTo>
                    <a:cubicBezTo>
                      <a:pt x="90" y="3"/>
                      <a:pt x="41" y="8"/>
                      <a:pt x="5" y="30"/>
                    </a:cubicBezTo>
                    <a:cubicBezTo>
                      <a:pt x="0" y="33"/>
                      <a:pt x="2" y="43"/>
                      <a:pt x="8" y="42"/>
                    </a:cubicBezTo>
                    <a:cubicBezTo>
                      <a:pt x="50" y="39"/>
                      <a:pt x="90" y="25"/>
                      <a:pt x="132" y="20"/>
                    </a:cubicBezTo>
                    <a:cubicBezTo>
                      <a:pt x="144" y="18"/>
                      <a:pt x="145" y="0"/>
                      <a:pt x="132" y="1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37"/>
              <p:cNvSpPr/>
              <p:nvPr/>
            </p:nvSpPr>
            <p:spPr bwMode="auto">
              <a:xfrm>
                <a:off x="2986088" y="4881563"/>
                <a:ext cx="452438" cy="115888"/>
              </a:xfrm>
              <a:custGeom>
                <a:avLst/>
                <a:gdLst>
                  <a:gd name="T0" fmla="*/ 147 w 167"/>
                  <a:gd name="T1" fmla="*/ 2 h 43"/>
                  <a:gd name="T2" fmla="*/ 5 w 167"/>
                  <a:gd name="T3" fmla="*/ 30 h 43"/>
                  <a:gd name="T4" fmla="*/ 6 w 167"/>
                  <a:gd name="T5" fmla="*/ 40 h 43"/>
                  <a:gd name="T6" fmla="*/ 153 w 167"/>
                  <a:gd name="T7" fmla="*/ 23 h 43"/>
                  <a:gd name="T8" fmla="*/ 147 w 1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43">
                    <a:moveTo>
                      <a:pt x="147" y="2"/>
                    </a:moveTo>
                    <a:cubicBezTo>
                      <a:pt x="99" y="9"/>
                      <a:pt x="50" y="12"/>
                      <a:pt x="5" y="30"/>
                    </a:cubicBezTo>
                    <a:cubicBezTo>
                      <a:pt x="0" y="32"/>
                      <a:pt x="0" y="39"/>
                      <a:pt x="6" y="40"/>
                    </a:cubicBezTo>
                    <a:cubicBezTo>
                      <a:pt x="55" y="43"/>
                      <a:pt x="105" y="31"/>
                      <a:pt x="153" y="23"/>
                    </a:cubicBezTo>
                    <a:cubicBezTo>
                      <a:pt x="167" y="21"/>
                      <a:pt x="161" y="0"/>
                      <a:pt x="147" y="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38"/>
              <p:cNvSpPr/>
              <p:nvPr/>
            </p:nvSpPr>
            <p:spPr bwMode="auto">
              <a:xfrm>
                <a:off x="2973388" y="4651375"/>
                <a:ext cx="368300" cy="101600"/>
              </a:xfrm>
              <a:custGeom>
                <a:avLst/>
                <a:gdLst>
                  <a:gd name="T0" fmla="*/ 122 w 136"/>
                  <a:gd name="T1" fmla="*/ 3 h 38"/>
                  <a:gd name="T2" fmla="*/ 7 w 136"/>
                  <a:gd name="T3" fmla="*/ 1 h 38"/>
                  <a:gd name="T4" fmla="*/ 3 w 136"/>
                  <a:gd name="T5" fmla="*/ 8 h 38"/>
                  <a:gd name="T6" fmla="*/ 127 w 136"/>
                  <a:gd name="T7" fmla="*/ 19 h 38"/>
                  <a:gd name="T8" fmla="*/ 122 w 136"/>
                  <a:gd name="T9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8">
                    <a:moveTo>
                      <a:pt x="122" y="3"/>
                    </a:moveTo>
                    <a:cubicBezTo>
                      <a:pt x="83" y="14"/>
                      <a:pt x="46" y="7"/>
                      <a:pt x="7" y="1"/>
                    </a:cubicBezTo>
                    <a:cubicBezTo>
                      <a:pt x="4" y="1"/>
                      <a:pt x="0" y="5"/>
                      <a:pt x="3" y="8"/>
                    </a:cubicBezTo>
                    <a:cubicBezTo>
                      <a:pt x="37" y="38"/>
                      <a:pt x="86" y="35"/>
                      <a:pt x="127" y="19"/>
                    </a:cubicBezTo>
                    <a:cubicBezTo>
                      <a:pt x="136" y="15"/>
                      <a:pt x="133" y="0"/>
                      <a:pt x="122" y="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39"/>
              <p:cNvSpPr/>
              <p:nvPr/>
            </p:nvSpPr>
            <p:spPr bwMode="auto">
              <a:xfrm>
                <a:off x="2928938" y="4406900"/>
                <a:ext cx="382588" cy="92075"/>
              </a:xfrm>
              <a:custGeom>
                <a:avLst/>
                <a:gdLst>
                  <a:gd name="T0" fmla="*/ 122 w 141"/>
                  <a:gd name="T1" fmla="*/ 4 h 34"/>
                  <a:gd name="T2" fmla="*/ 5 w 141"/>
                  <a:gd name="T3" fmla="*/ 0 h 34"/>
                  <a:gd name="T4" fmla="*/ 3 w 141"/>
                  <a:gd name="T5" fmla="*/ 8 h 34"/>
                  <a:gd name="T6" fmla="*/ 128 w 141"/>
                  <a:gd name="T7" fmla="*/ 24 h 34"/>
                  <a:gd name="T8" fmla="*/ 122 w 141"/>
                  <a:gd name="T9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4">
                    <a:moveTo>
                      <a:pt x="122" y="4"/>
                    </a:moveTo>
                    <a:cubicBezTo>
                      <a:pt x="82" y="11"/>
                      <a:pt x="44" y="2"/>
                      <a:pt x="5" y="0"/>
                    </a:cubicBezTo>
                    <a:cubicBezTo>
                      <a:pt x="0" y="0"/>
                      <a:pt x="0" y="6"/>
                      <a:pt x="3" y="8"/>
                    </a:cubicBezTo>
                    <a:cubicBezTo>
                      <a:pt x="38" y="34"/>
                      <a:pt x="86" y="32"/>
                      <a:pt x="128" y="24"/>
                    </a:cubicBezTo>
                    <a:cubicBezTo>
                      <a:pt x="141" y="22"/>
                      <a:pt x="135" y="2"/>
                      <a:pt x="122" y="4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40"/>
              <p:cNvSpPr/>
              <p:nvPr/>
            </p:nvSpPr>
            <p:spPr bwMode="auto">
              <a:xfrm>
                <a:off x="3028951" y="4089400"/>
                <a:ext cx="290513" cy="111125"/>
              </a:xfrm>
              <a:custGeom>
                <a:avLst/>
                <a:gdLst>
                  <a:gd name="T0" fmla="*/ 94 w 107"/>
                  <a:gd name="T1" fmla="*/ 20 h 41"/>
                  <a:gd name="T2" fmla="*/ 46 w 107"/>
                  <a:gd name="T3" fmla="*/ 10 h 41"/>
                  <a:gd name="T4" fmla="*/ 7 w 107"/>
                  <a:gd name="T5" fmla="*/ 0 h 41"/>
                  <a:gd name="T6" fmla="*/ 2 w 107"/>
                  <a:gd name="T7" fmla="*/ 8 h 41"/>
                  <a:gd name="T8" fmla="*/ 94 w 107"/>
                  <a:gd name="T9" fmla="*/ 41 h 41"/>
                  <a:gd name="T10" fmla="*/ 94 w 107"/>
                  <a:gd name="T11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41">
                    <a:moveTo>
                      <a:pt x="94" y="20"/>
                    </a:moveTo>
                    <a:cubicBezTo>
                      <a:pt x="78" y="19"/>
                      <a:pt x="62" y="15"/>
                      <a:pt x="46" y="10"/>
                    </a:cubicBezTo>
                    <a:cubicBezTo>
                      <a:pt x="33" y="6"/>
                      <a:pt x="21" y="0"/>
                      <a:pt x="7" y="0"/>
                    </a:cubicBezTo>
                    <a:cubicBezTo>
                      <a:pt x="3" y="0"/>
                      <a:pt x="0" y="5"/>
                      <a:pt x="2" y="8"/>
                    </a:cubicBezTo>
                    <a:cubicBezTo>
                      <a:pt x="21" y="34"/>
                      <a:pt x="64" y="39"/>
                      <a:pt x="94" y="41"/>
                    </a:cubicBezTo>
                    <a:cubicBezTo>
                      <a:pt x="107" y="41"/>
                      <a:pt x="107" y="21"/>
                      <a:pt x="94" y="2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41"/>
              <p:cNvSpPr/>
              <p:nvPr/>
            </p:nvSpPr>
            <p:spPr bwMode="auto">
              <a:xfrm>
                <a:off x="3035301" y="3805238"/>
                <a:ext cx="298450" cy="203200"/>
              </a:xfrm>
              <a:custGeom>
                <a:avLst/>
                <a:gdLst>
                  <a:gd name="T0" fmla="*/ 97 w 110"/>
                  <a:gd name="T1" fmla="*/ 52 h 75"/>
                  <a:gd name="T2" fmla="*/ 49 w 110"/>
                  <a:gd name="T3" fmla="*/ 26 h 75"/>
                  <a:gd name="T4" fmla="*/ 7 w 110"/>
                  <a:gd name="T5" fmla="*/ 1 h 75"/>
                  <a:gd name="T6" fmla="*/ 2 w 110"/>
                  <a:gd name="T7" fmla="*/ 8 h 75"/>
                  <a:gd name="T8" fmla="*/ 87 w 110"/>
                  <a:gd name="T9" fmla="*/ 70 h 75"/>
                  <a:gd name="T10" fmla="*/ 97 w 110"/>
                  <a:gd name="T11" fmla="*/ 5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5">
                    <a:moveTo>
                      <a:pt x="97" y="52"/>
                    </a:moveTo>
                    <a:cubicBezTo>
                      <a:pt x="81" y="45"/>
                      <a:pt x="65" y="36"/>
                      <a:pt x="49" y="26"/>
                    </a:cubicBezTo>
                    <a:cubicBezTo>
                      <a:pt x="35" y="17"/>
                      <a:pt x="22" y="7"/>
                      <a:pt x="7" y="1"/>
                    </a:cubicBezTo>
                    <a:cubicBezTo>
                      <a:pt x="3" y="0"/>
                      <a:pt x="0" y="5"/>
                      <a:pt x="2" y="8"/>
                    </a:cubicBezTo>
                    <a:cubicBezTo>
                      <a:pt x="18" y="39"/>
                      <a:pt x="56" y="57"/>
                      <a:pt x="87" y="70"/>
                    </a:cubicBezTo>
                    <a:cubicBezTo>
                      <a:pt x="99" y="75"/>
                      <a:pt x="110" y="57"/>
                      <a:pt x="97" y="5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42"/>
              <p:cNvSpPr/>
              <p:nvPr/>
            </p:nvSpPr>
            <p:spPr bwMode="auto">
              <a:xfrm>
                <a:off x="3197226" y="3559175"/>
                <a:ext cx="290513" cy="234950"/>
              </a:xfrm>
              <a:custGeom>
                <a:avLst/>
                <a:gdLst>
                  <a:gd name="T0" fmla="*/ 103 w 107"/>
                  <a:gd name="T1" fmla="*/ 79 h 87"/>
                  <a:gd name="T2" fmla="*/ 50 w 107"/>
                  <a:gd name="T3" fmla="*/ 39 h 87"/>
                  <a:gd name="T4" fmla="*/ 8 w 107"/>
                  <a:gd name="T5" fmla="*/ 2 h 87"/>
                  <a:gd name="T6" fmla="*/ 1 w 107"/>
                  <a:gd name="T7" fmla="*/ 7 h 87"/>
                  <a:gd name="T8" fmla="*/ 100 w 107"/>
                  <a:gd name="T9" fmla="*/ 86 h 87"/>
                  <a:gd name="T10" fmla="*/ 103 w 107"/>
                  <a:gd name="T11" fmla="*/ 7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7">
                    <a:moveTo>
                      <a:pt x="103" y="79"/>
                    </a:moveTo>
                    <a:cubicBezTo>
                      <a:pt x="85" y="65"/>
                      <a:pt x="67" y="54"/>
                      <a:pt x="50" y="39"/>
                    </a:cubicBezTo>
                    <a:cubicBezTo>
                      <a:pt x="36" y="27"/>
                      <a:pt x="24" y="12"/>
                      <a:pt x="8" y="2"/>
                    </a:cubicBezTo>
                    <a:cubicBezTo>
                      <a:pt x="4" y="0"/>
                      <a:pt x="0" y="3"/>
                      <a:pt x="1" y="7"/>
                    </a:cubicBezTo>
                    <a:cubicBezTo>
                      <a:pt x="11" y="46"/>
                      <a:pt x="62" y="79"/>
                      <a:pt x="100" y="86"/>
                    </a:cubicBezTo>
                    <a:cubicBezTo>
                      <a:pt x="104" y="87"/>
                      <a:pt x="107" y="81"/>
                      <a:pt x="103" y="79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43"/>
              <p:cNvSpPr/>
              <p:nvPr/>
            </p:nvSpPr>
            <p:spPr bwMode="auto">
              <a:xfrm>
                <a:off x="3360738" y="3365500"/>
                <a:ext cx="260350" cy="252413"/>
              </a:xfrm>
              <a:custGeom>
                <a:avLst/>
                <a:gdLst>
                  <a:gd name="T0" fmla="*/ 88 w 96"/>
                  <a:gd name="T1" fmla="*/ 73 h 93"/>
                  <a:gd name="T2" fmla="*/ 7 w 96"/>
                  <a:gd name="T3" fmla="*/ 1 h 93"/>
                  <a:gd name="T4" fmla="*/ 1 w 96"/>
                  <a:gd name="T5" fmla="*/ 7 h 93"/>
                  <a:gd name="T6" fmla="*/ 76 w 96"/>
                  <a:gd name="T7" fmla="*/ 85 h 93"/>
                  <a:gd name="T8" fmla="*/ 88 w 96"/>
                  <a:gd name="T9" fmla="*/ 7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88" y="73"/>
                    </a:moveTo>
                    <a:cubicBezTo>
                      <a:pt x="64" y="48"/>
                      <a:pt x="41" y="12"/>
                      <a:pt x="7" y="1"/>
                    </a:cubicBezTo>
                    <a:cubicBezTo>
                      <a:pt x="4" y="0"/>
                      <a:pt x="0" y="3"/>
                      <a:pt x="1" y="7"/>
                    </a:cubicBezTo>
                    <a:cubicBezTo>
                      <a:pt x="15" y="40"/>
                      <a:pt x="51" y="61"/>
                      <a:pt x="76" y="85"/>
                    </a:cubicBezTo>
                    <a:cubicBezTo>
                      <a:pt x="84" y="93"/>
                      <a:pt x="96" y="81"/>
                      <a:pt x="88" y="7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44"/>
              <p:cNvSpPr/>
              <p:nvPr/>
            </p:nvSpPr>
            <p:spPr bwMode="auto">
              <a:xfrm>
                <a:off x="3514726" y="3162300"/>
                <a:ext cx="260350" cy="260350"/>
              </a:xfrm>
              <a:custGeom>
                <a:avLst/>
                <a:gdLst>
                  <a:gd name="T0" fmla="*/ 94 w 96"/>
                  <a:gd name="T1" fmla="*/ 87 h 96"/>
                  <a:gd name="T2" fmla="*/ 58 w 96"/>
                  <a:gd name="T3" fmla="*/ 42 h 96"/>
                  <a:gd name="T4" fmla="*/ 9 w 96"/>
                  <a:gd name="T5" fmla="*/ 2 h 96"/>
                  <a:gd name="T6" fmla="*/ 2 w 96"/>
                  <a:gd name="T7" fmla="*/ 9 h 96"/>
                  <a:gd name="T8" fmla="*/ 42 w 96"/>
                  <a:gd name="T9" fmla="*/ 58 h 96"/>
                  <a:gd name="T10" fmla="*/ 87 w 96"/>
                  <a:gd name="T11" fmla="*/ 94 h 96"/>
                  <a:gd name="T12" fmla="*/ 94 w 96"/>
                  <a:gd name="T13" fmla="*/ 8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4" y="87"/>
                    </a:moveTo>
                    <a:cubicBezTo>
                      <a:pt x="87" y="69"/>
                      <a:pt x="71" y="55"/>
                      <a:pt x="58" y="42"/>
                    </a:cubicBezTo>
                    <a:cubicBezTo>
                      <a:pt x="43" y="27"/>
                      <a:pt x="28" y="13"/>
                      <a:pt x="9" y="2"/>
                    </a:cubicBezTo>
                    <a:cubicBezTo>
                      <a:pt x="5" y="0"/>
                      <a:pt x="0" y="5"/>
                      <a:pt x="2" y="9"/>
                    </a:cubicBezTo>
                    <a:cubicBezTo>
                      <a:pt x="13" y="28"/>
                      <a:pt x="27" y="43"/>
                      <a:pt x="42" y="58"/>
                    </a:cubicBezTo>
                    <a:cubicBezTo>
                      <a:pt x="55" y="71"/>
                      <a:pt x="69" y="87"/>
                      <a:pt x="87" y="94"/>
                    </a:cubicBezTo>
                    <a:cubicBezTo>
                      <a:pt x="91" y="96"/>
                      <a:pt x="96" y="91"/>
                      <a:pt x="94" y="87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45"/>
              <p:cNvSpPr>
                <a:spLocks noEditPoints="1"/>
              </p:cNvSpPr>
              <p:nvPr/>
            </p:nvSpPr>
            <p:spPr bwMode="auto">
              <a:xfrm>
                <a:off x="3425826" y="-73025"/>
                <a:ext cx="1844675" cy="5408613"/>
              </a:xfrm>
              <a:custGeom>
                <a:avLst/>
                <a:gdLst>
                  <a:gd name="T0" fmla="*/ 373 w 681"/>
                  <a:gd name="T1" fmla="*/ 256 h 1996"/>
                  <a:gd name="T2" fmla="*/ 372 w 681"/>
                  <a:gd name="T3" fmla="*/ 642 h 1996"/>
                  <a:gd name="T4" fmla="*/ 406 w 681"/>
                  <a:gd name="T5" fmla="*/ 927 h 1996"/>
                  <a:gd name="T6" fmla="*/ 434 w 681"/>
                  <a:gd name="T7" fmla="*/ 1039 h 1996"/>
                  <a:gd name="T8" fmla="*/ 444 w 681"/>
                  <a:gd name="T9" fmla="*/ 1123 h 1996"/>
                  <a:gd name="T10" fmla="*/ 465 w 681"/>
                  <a:gd name="T11" fmla="*/ 1255 h 1996"/>
                  <a:gd name="T12" fmla="*/ 678 w 681"/>
                  <a:gd name="T13" fmla="*/ 1581 h 1996"/>
                  <a:gd name="T14" fmla="*/ 581 w 681"/>
                  <a:gd name="T15" fmla="*/ 1908 h 1996"/>
                  <a:gd name="T16" fmla="*/ 351 w 681"/>
                  <a:gd name="T17" fmla="*/ 1996 h 1996"/>
                  <a:gd name="T18" fmla="*/ 77 w 681"/>
                  <a:gd name="T19" fmla="*/ 1879 h 1996"/>
                  <a:gd name="T20" fmla="*/ 50 w 681"/>
                  <a:gd name="T21" fmla="*/ 1439 h 1996"/>
                  <a:gd name="T22" fmla="*/ 232 w 681"/>
                  <a:gd name="T23" fmla="*/ 1226 h 1996"/>
                  <a:gd name="T24" fmla="*/ 239 w 681"/>
                  <a:gd name="T25" fmla="*/ 1110 h 1996"/>
                  <a:gd name="T26" fmla="*/ 227 w 681"/>
                  <a:gd name="T27" fmla="*/ 1013 h 1996"/>
                  <a:gd name="T28" fmla="*/ 311 w 681"/>
                  <a:gd name="T29" fmla="*/ 904 h 1996"/>
                  <a:gd name="T30" fmla="*/ 310 w 681"/>
                  <a:gd name="T31" fmla="*/ 516 h 1996"/>
                  <a:gd name="T32" fmla="*/ 306 w 681"/>
                  <a:gd name="T33" fmla="*/ 175 h 1996"/>
                  <a:gd name="T34" fmla="*/ 319 w 681"/>
                  <a:gd name="T35" fmla="*/ 58 h 1996"/>
                  <a:gd name="T36" fmla="*/ 318 w 681"/>
                  <a:gd name="T37" fmla="*/ 91 h 1996"/>
                  <a:gd name="T38" fmla="*/ 334 w 681"/>
                  <a:gd name="T39" fmla="*/ 275 h 1996"/>
                  <a:gd name="T40" fmla="*/ 320 w 681"/>
                  <a:gd name="T41" fmla="*/ 676 h 1996"/>
                  <a:gd name="T42" fmla="*/ 360 w 681"/>
                  <a:gd name="T43" fmla="*/ 897 h 1996"/>
                  <a:gd name="T44" fmla="*/ 363 w 681"/>
                  <a:gd name="T45" fmla="*/ 430 h 1996"/>
                  <a:gd name="T46" fmla="*/ 363 w 681"/>
                  <a:gd name="T47" fmla="*/ 58 h 1996"/>
                  <a:gd name="T48" fmla="*/ 246 w 681"/>
                  <a:gd name="T49" fmla="*/ 1227 h 1996"/>
                  <a:gd name="T50" fmla="*/ 45 w 681"/>
                  <a:gd name="T51" fmla="*/ 1481 h 1996"/>
                  <a:gd name="T52" fmla="*/ 38 w 681"/>
                  <a:gd name="T53" fmla="*/ 1778 h 1996"/>
                  <a:gd name="T54" fmla="*/ 340 w 681"/>
                  <a:gd name="T55" fmla="*/ 1982 h 1996"/>
                  <a:gd name="T56" fmla="*/ 562 w 681"/>
                  <a:gd name="T57" fmla="*/ 1904 h 1996"/>
                  <a:gd name="T58" fmla="*/ 664 w 681"/>
                  <a:gd name="T59" fmla="*/ 1578 h 1996"/>
                  <a:gd name="T60" fmla="*/ 444 w 681"/>
                  <a:gd name="T61" fmla="*/ 1245 h 1996"/>
                  <a:gd name="T62" fmla="*/ 423 w 681"/>
                  <a:gd name="T63" fmla="*/ 1321 h 1996"/>
                  <a:gd name="T64" fmla="*/ 509 w 681"/>
                  <a:gd name="T65" fmla="*/ 1617 h 1996"/>
                  <a:gd name="T66" fmla="*/ 430 w 681"/>
                  <a:gd name="T67" fmla="*/ 1594 h 1996"/>
                  <a:gd name="T68" fmla="*/ 337 w 681"/>
                  <a:gd name="T69" fmla="*/ 1597 h 1996"/>
                  <a:gd name="T70" fmla="*/ 232 w 681"/>
                  <a:gd name="T71" fmla="*/ 1587 h 1996"/>
                  <a:gd name="T72" fmla="*/ 170 w 681"/>
                  <a:gd name="T73" fmla="*/ 1617 h 1996"/>
                  <a:gd name="T74" fmla="*/ 231 w 681"/>
                  <a:gd name="T75" fmla="*/ 1461 h 1996"/>
                  <a:gd name="T76" fmla="*/ 192 w 681"/>
                  <a:gd name="T77" fmla="*/ 1588 h 1996"/>
                  <a:gd name="T78" fmla="*/ 280 w 681"/>
                  <a:gd name="T79" fmla="*/ 1602 h 1996"/>
                  <a:gd name="T80" fmla="*/ 359 w 681"/>
                  <a:gd name="T81" fmla="*/ 1582 h 1996"/>
                  <a:gd name="T82" fmla="*/ 446 w 681"/>
                  <a:gd name="T83" fmla="*/ 1561 h 1996"/>
                  <a:gd name="T84" fmla="*/ 441 w 681"/>
                  <a:gd name="T85" fmla="*/ 1439 h 1996"/>
                  <a:gd name="T86" fmla="*/ 327 w 681"/>
                  <a:gd name="T87" fmla="*/ 1179 h 1996"/>
                  <a:gd name="T88" fmla="*/ 192 w 681"/>
                  <a:gd name="T89" fmla="*/ 1588 h 1996"/>
                  <a:gd name="T90" fmla="*/ 318 w 681"/>
                  <a:gd name="T91" fmla="*/ 917 h 1996"/>
                  <a:gd name="T92" fmla="*/ 364 w 681"/>
                  <a:gd name="T93" fmla="*/ 955 h 1996"/>
                  <a:gd name="T94" fmla="*/ 281 w 681"/>
                  <a:gd name="T95" fmla="*/ 966 h 1996"/>
                  <a:gd name="T96" fmla="*/ 304 w 681"/>
                  <a:gd name="T97" fmla="*/ 1029 h 1996"/>
                  <a:gd name="T98" fmla="*/ 291 w 681"/>
                  <a:gd name="T99" fmla="*/ 1039 h 1996"/>
                  <a:gd name="T100" fmla="*/ 264 w 681"/>
                  <a:gd name="T101" fmla="*/ 1113 h 1996"/>
                  <a:gd name="T102" fmla="*/ 294 w 681"/>
                  <a:gd name="T103" fmla="*/ 1116 h 1996"/>
                  <a:gd name="T104" fmla="*/ 267 w 681"/>
                  <a:gd name="T105" fmla="*/ 1175 h 1996"/>
                  <a:gd name="T106" fmla="*/ 436 w 681"/>
                  <a:gd name="T107" fmla="*/ 1176 h 1996"/>
                  <a:gd name="T108" fmla="*/ 389 w 681"/>
                  <a:gd name="T109" fmla="*/ 1113 h 1996"/>
                  <a:gd name="T110" fmla="*/ 444 w 681"/>
                  <a:gd name="T111" fmla="*/ 1092 h 1996"/>
                  <a:gd name="T112" fmla="*/ 416 w 681"/>
                  <a:gd name="T113" fmla="*/ 1038 h 1996"/>
                  <a:gd name="T114" fmla="*/ 397 w 681"/>
                  <a:gd name="T115" fmla="*/ 964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1" h="1996">
                    <a:moveTo>
                      <a:pt x="372" y="0"/>
                    </a:moveTo>
                    <a:cubicBezTo>
                      <a:pt x="372" y="31"/>
                      <a:pt x="372" y="62"/>
                      <a:pt x="372" y="93"/>
                    </a:cubicBezTo>
                    <a:cubicBezTo>
                      <a:pt x="373" y="118"/>
                      <a:pt x="374" y="143"/>
                      <a:pt x="376" y="168"/>
                    </a:cubicBezTo>
                    <a:cubicBezTo>
                      <a:pt x="378" y="187"/>
                      <a:pt x="378" y="205"/>
                      <a:pt x="377" y="224"/>
                    </a:cubicBezTo>
                    <a:cubicBezTo>
                      <a:pt x="376" y="235"/>
                      <a:pt x="374" y="245"/>
                      <a:pt x="373" y="256"/>
                    </a:cubicBezTo>
                    <a:cubicBezTo>
                      <a:pt x="372" y="262"/>
                      <a:pt x="372" y="269"/>
                      <a:pt x="372" y="275"/>
                    </a:cubicBezTo>
                    <a:cubicBezTo>
                      <a:pt x="372" y="329"/>
                      <a:pt x="371" y="382"/>
                      <a:pt x="372" y="436"/>
                    </a:cubicBezTo>
                    <a:cubicBezTo>
                      <a:pt x="372" y="455"/>
                      <a:pt x="373" y="473"/>
                      <a:pt x="373" y="492"/>
                    </a:cubicBezTo>
                    <a:cubicBezTo>
                      <a:pt x="373" y="515"/>
                      <a:pt x="372" y="539"/>
                      <a:pt x="372" y="562"/>
                    </a:cubicBezTo>
                    <a:cubicBezTo>
                      <a:pt x="372" y="589"/>
                      <a:pt x="372" y="615"/>
                      <a:pt x="372" y="642"/>
                    </a:cubicBezTo>
                    <a:cubicBezTo>
                      <a:pt x="372" y="685"/>
                      <a:pt x="372" y="728"/>
                      <a:pt x="372" y="770"/>
                    </a:cubicBezTo>
                    <a:cubicBezTo>
                      <a:pt x="372" y="813"/>
                      <a:pt x="372" y="856"/>
                      <a:pt x="372" y="899"/>
                    </a:cubicBezTo>
                    <a:cubicBezTo>
                      <a:pt x="371" y="905"/>
                      <a:pt x="371" y="908"/>
                      <a:pt x="378" y="909"/>
                    </a:cubicBezTo>
                    <a:cubicBezTo>
                      <a:pt x="379" y="909"/>
                      <a:pt x="380" y="909"/>
                      <a:pt x="381" y="910"/>
                    </a:cubicBezTo>
                    <a:cubicBezTo>
                      <a:pt x="389" y="916"/>
                      <a:pt x="398" y="921"/>
                      <a:pt x="406" y="927"/>
                    </a:cubicBezTo>
                    <a:cubicBezTo>
                      <a:pt x="420" y="939"/>
                      <a:pt x="435" y="951"/>
                      <a:pt x="448" y="963"/>
                    </a:cubicBezTo>
                    <a:cubicBezTo>
                      <a:pt x="453" y="967"/>
                      <a:pt x="456" y="972"/>
                      <a:pt x="459" y="977"/>
                    </a:cubicBezTo>
                    <a:cubicBezTo>
                      <a:pt x="468" y="995"/>
                      <a:pt x="465" y="1003"/>
                      <a:pt x="451" y="1018"/>
                    </a:cubicBezTo>
                    <a:cubicBezTo>
                      <a:pt x="447" y="1023"/>
                      <a:pt x="441" y="1026"/>
                      <a:pt x="436" y="1030"/>
                    </a:cubicBezTo>
                    <a:cubicBezTo>
                      <a:pt x="431" y="1032"/>
                      <a:pt x="431" y="1036"/>
                      <a:pt x="434" y="1039"/>
                    </a:cubicBezTo>
                    <a:cubicBezTo>
                      <a:pt x="439" y="1045"/>
                      <a:pt x="445" y="1050"/>
                      <a:pt x="450" y="1056"/>
                    </a:cubicBezTo>
                    <a:cubicBezTo>
                      <a:pt x="454" y="1061"/>
                      <a:pt x="458" y="1066"/>
                      <a:pt x="461" y="1072"/>
                    </a:cubicBezTo>
                    <a:cubicBezTo>
                      <a:pt x="466" y="1082"/>
                      <a:pt x="462" y="1091"/>
                      <a:pt x="456" y="1100"/>
                    </a:cubicBezTo>
                    <a:cubicBezTo>
                      <a:pt x="453" y="1103"/>
                      <a:pt x="449" y="1106"/>
                      <a:pt x="445" y="1109"/>
                    </a:cubicBezTo>
                    <a:cubicBezTo>
                      <a:pt x="439" y="1114"/>
                      <a:pt x="438" y="1118"/>
                      <a:pt x="444" y="1123"/>
                    </a:cubicBezTo>
                    <a:cubicBezTo>
                      <a:pt x="447" y="1126"/>
                      <a:pt x="449" y="1128"/>
                      <a:pt x="452" y="1130"/>
                    </a:cubicBezTo>
                    <a:cubicBezTo>
                      <a:pt x="466" y="1140"/>
                      <a:pt x="468" y="1165"/>
                      <a:pt x="458" y="1178"/>
                    </a:cubicBezTo>
                    <a:cubicBezTo>
                      <a:pt x="457" y="1178"/>
                      <a:pt x="457" y="1179"/>
                      <a:pt x="456" y="1179"/>
                    </a:cubicBezTo>
                    <a:cubicBezTo>
                      <a:pt x="448" y="1184"/>
                      <a:pt x="448" y="1191"/>
                      <a:pt x="447" y="1199"/>
                    </a:cubicBezTo>
                    <a:cubicBezTo>
                      <a:pt x="446" y="1220"/>
                      <a:pt x="455" y="1237"/>
                      <a:pt x="465" y="1255"/>
                    </a:cubicBezTo>
                    <a:cubicBezTo>
                      <a:pt x="478" y="1278"/>
                      <a:pt x="496" y="1296"/>
                      <a:pt x="518" y="1310"/>
                    </a:cubicBezTo>
                    <a:cubicBezTo>
                      <a:pt x="542" y="1325"/>
                      <a:pt x="560" y="1345"/>
                      <a:pt x="579" y="1364"/>
                    </a:cubicBezTo>
                    <a:cubicBezTo>
                      <a:pt x="600" y="1385"/>
                      <a:pt x="616" y="1409"/>
                      <a:pt x="629" y="1434"/>
                    </a:cubicBezTo>
                    <a:cubicBezTo>
                      <a:pt x="642" y="1458"/>
                      <a:pt x="652" y="1484"/>
                      <a:pt x="661" y="1510"/>
                    </a:cubicBezTo>
                    <a:cubicBezTo>
                      <a:pt x="669" y="1533"/>
                      <a:pt x="674" y="1557"/>
                      <a:pt x="678" y="1581"/>
                    </a:cubicBezTo>
                    <a:cubicBezTo>
                      <a:pt x="681" y="1601"/>
                      <a:pt x="680" y="1622"/>
                      <a:pt x="679" y="1643"/>
                    </a:cubicBezTo>
                    <a:cubicBezTo>
                      <a:pt x="678" y="1669"/>
                      <a:pt x="676" y="1694"/>
                      <a:pt x="673" y="1720"/>
                    </a:cubicBezTo>
                    <a:cubicBezTo>
                      <a:pt x="670" y="1743"/>
                      <a:pt x="667" y="1766"/>
                      <a:pt x="657" y="1787"/>
                    </a:cubicBezTo>
                    <a:cubicBezTo>
                      <a:pt x="646" y="1814"/>
                      <a:pt x="633" y="1840"/>
                      <a:pt x="615" y="1865"/>
                    </a:cubicBezTo>
                    <a:cubicBezTo>
                      <a:pt x="604" y="1879"/>
                      <a:pt x="595" y="1895"/>
                      <a:pt x="581" y="1908"/>
                    </a:cubicBezTo>
                    <a:cubicBezTo>
                      <a:pt x="567" y="1921"/>
                      <a:pt x="552" y="1932"/>
                      <a:pt x="536" y="1940"/>
                    </a:cubicBezTo>
                    <a:cubicBezTo>
                      <a:pt x="513" y="1951"/>
                      <a:pt x="491" y="1961"/>
                      <a:pt x="468" y="1969"/>
                    </a:cubicBezTo>
                    <a:cubicBezTo>
                      <a:pt x="446" y="1977"/>
                      <a:pt x="423" y="1982"/>
                      <a:pt x="400" y="1987"/>
                    </a:cubicBezTo>
                    <a:cubicBezTo>
                      <a:pt x="386" y="1990"/>
                      <a:pt x="372" y="1992"/>
                      <a:pt x="358" y="1994"/>
                    </a:cubicBezTo>
                    <a:cubicBezTo>
                      <a:pt x="355" y="1994"/>
                      <a:pt x="354" y="1996"/>
                      <a:pt x="351" y="1996"/>
                    </a:cubicBezTo>
                    <a:cubicBezTo>
                      <a:pt x="331" y="1996"/>
                      <a:pt x="331" y="1996"/>
                      <a:pt x="331" y="1996"/>
                    </a:cubicBezTo>
                    <a:cubicBezTo>
                      <a:pt x="325" y="1995"/>
                      <a:pt x="318" y="1992"/>
                      <a:pt x="312" y="1991"/>
                    </a:cubicBezTo>
                    <a:cubicBezTo>
                      <a:pt x="260" y="1985"/>
                      <a:pt x="210" y="1973"/>
                      <a:pt x="164" y="1948"/>
                    </a:cubicBezTo>
                    <a:cubicBezTo>
                      <a:pt x="149" y="1940"/>
                      <a:pt x="134" y="1932"/>
                      <a:pt x="120" y="1923"/>
                    </a:cubicBezTo>
                    <a:cubicBezTo>
                      <a:pt x="102" y="1912"/>
                      <a:pt x="88" y="1896"/>
                      <a:pt x="77" y="1879"/>
                    </a:cubicBezTo>
                    <a:cubicBezTo>
                      <a:pt x="62" y="1856"/>
                      <a:pt x="46" y="1833"/>
                      <a:pt x="34" y="1808"/>
                    </a:cubicBezTo>
                    <a:cubicBezTo>
                      <a:pt x="23" y="1784"/>
                      <a:pt x="15" y="1758"/>
                      <a:pt x="11" y="1731"/>
                    </a:cubicBezTo>
                    <a:cubicBezTo>
                      <a:pt x="4" y="1686"/>
                      <a:pt x="0" y="1640"/>
                      <a:pt x="3" y="1594"/>
                    </a:cubicBezTo>
                    <a:cubicBezTo>
                      <a:pt x="5" y="1575"/>
                      <a:pt x="10" y="1557"/>
                      <a:pt x="14" y="1538"/>
                    </a:cubicBezTo>
                    <a:cubicBezTo>
                      <a:pt x="21" y="1503"/>
                      <a:pt x="34" y="1470"/>
                      <a:pt x="50" y="1439"/>
                    </a:cubicBezTo>
                    <a:cubicBezTo>
                      <a:pt x="63" y="1414"/>
                      <a:pt x="78" y="1390"/>
                      <a:pt x="99" y="1370"/>
                    </a:cubicBezTo>
                    <a:cubicBezTo>
                      <a:pt x="114" y="1355"/>
                      <a:pt x="128" y="1339"/>
                      <a:pt x="144" y="1325"/>
                    </a:cubicBezTo>
                    <a:cubicBezTo>
                      <a:pt x="153" y="1316"/>
                      <a:pt x="165" y="1310"/>
                      <a:pt x="175" y="1303"/>
                    </a:cubicBezTo>
                    <a:cubicBezTo>
                      <a:pt x="193" y="1289"/>
                      <a:pt x="208" y="1273"/>
                      <a:pt x="218" y="1253"/>
                    </a:cubicBezTo>
                    <a:cubicBezTo>
                      <a:pt x="223" y="1244"/>
                      <a:pt x="228" y="1235"/>
                      <a:pt x="232" y="1226"/>
                    </a:cubicBezTo>
                    <a:cubicBezTo>
                      <a:pt x="237" y="1214"/>
                      <a:pt x="235" y="1201"/>
                      <a:pt x="235" y="1188"/>
                    </a:cubicBezTo>
                    <a:cubicBezTo>
                      <a:pt x="235" y="1186"/>
                      <a:pt x="232" y="1184"/>
                      <a:pt x="230" y="1182"/>
                    </a:cubicBezTo>
                    <a:cubicBezTo>
                      <a:pt x="214" y="1172"/>
                      <a:pt x="215" y="1141"/>
                      <a:pt x="230" y="1130"/>
                    </a:cubicBezTo>
                    <a:cubicBezTo>
                      <a:pt x="234" y="1127"/>
                      <a:pt x="237" y="1124"/>
                      <a:pt x="241" y="1120"/>
                    </a:cubicBezTo>
                    <a:cubicBezTo>
                      <a:pt x="244" y="1116"/>
                      <a:pt x="243" y="1113"/>
                      <a:pt x="239" y="1110"/>
                    </a:cubicBezTo>
                    <a:cubicBezTo>
                      <a:pt x="234" y="1107"/>
                      <a:pt x="230" y="1103"/>
                      <a:pt x="226" y="1099"/>
                    </a:cubicBezTo>
                    <a:cubicBezTo>
                      <a:pt x="216" y="1086"/>
                      <a:pt x="218" y="1070"/>
                      <a:pt x="230" y="1057"/>
                    </a:cubicBezTo>
                    <a:cubicBezTo>
                      <a:pt x="236" y="1052"/>
                      <a:pt x="242" y="1046"/>
                      <a:pt x="248" y="1040"/>
                    </a:cubicBezTo>
                    <a:cubicBezTo>
                      <a:pt x="252" y="1036"/>
                      <a:pt x="251" y="1032"/>
                      <a:pt x="246" y="1029"/>
                    </a:cubicBezTo>
                    <a:cubicBezTo>
                      <a:pt x="239" y="1024"/>
                      <a:pt x="233" y="1019"/>
                      <a:pt x="227" y="1013"/>
                    </a:cubicBezTo>
                    <a:cubicBezTo>
                      <a:pt x="214" y="998"/>
                      <a:pt x="216" y="986"/>
                      <a:pt x="227" y="971"/>
                    </a:cubicBezTo>
                    <a:cubicBezTo>
                      <a:pt x="237" y="959"/>
                      <a:pt x="251" y="949"/>
                      <a:pt x="263" y="938"/>
                    </a:cubicBezTo>
                    <a:cubicBezTo>
                      <a:pt x="275" y="929"/>
                      <a:pt x="287" y="921"/>
                      <a:pt x="299" y="912"/>
                    </a:cubicBezTo>
                    <a:cubicBezTo>
                      <a:pt x="302" y="910"/>
                      <a:pt x="305" y="909"/>
                      <a:pt x="308" y="908"/>
                    </a:cubicBezTo>
                    <a:cubicBezTo>
                      <a:pt x="309" y="907"/>
                      <a:pt x="311" y="905"/>
                      <a:pt x="311" y="904"/>
                    </a:cubicBezTo>
                    <a:cubicBezTo>
                      <a:pt x="311" y="890"/>
                      <a:pt x="311" y="877"/>
                      <a:pt x="311" y="864"/>
                    </a:cubicBezTo>
                    <a:cubicBezTo>
                      <a:pt x="310" y="840"/>
                      <a:pt x="309" y="815"/>
                      <a:pt x="309" y="791"/>
                    </a:cubicBezTo>
                    <a:cubicBezTo>
                      <a:pt x="310" y="747"/>
                      <a:pt x="310" y="702"/>
                      <a:pt x="311" y="658"/>
                    </a:cubicBezTo>
                    <a:cubicBezTo>
                      <a:pt x="311" y="637"/>
                      <a:pt x="311" y="617"/>
                      <a:pt x="311" y="597"/>
                    </a:cubicBezTo>
                    <a:cubicBezTo>
                      <a:pt x="311" y="570"/>
                      <a:pt x="311" y="543"/>
                      <a:pt x="310" y="516"/>
                    </a:cubicBezTo>
                    <a:cubicBezTo>
                      <a:pt x="310" y="503"/>
                      <a:pt x="310" y="489"/>
                      <a:pt x="310" y="476"/>
                    </a:cubicBezTo>
                    <a:cubicBezTo>
                      <a:pt x="310" y="439"/>
                      <a:pt x="311" y="401"/>
                      <a:pt x="311" y="364"/>
                    </a:cubicBezTo>
                    <a:cubicBezTo>
                      <a:pt x="311" y="330"/>
                      <a:pt x="311" y="296"/>
                      <a:pt x="310" y="262"/>
                    </a:cubicBezTo>
                    <a:cubicBezTo>
                      <a:pt x="310" y="252"/>
                      <a:pt x="307" y="243"/>
                      <a:pt x="307" y="233"/>
                    </a:cubicBezTo>
                    <a:cubicBezTo>
                      <a:pt x="306" y="214"/>
                      <a:pt x="305" y="194"/>
                      <a:pt x="306" y="175"/>
                    </a:cubicBezTo>
                    <a:cubicBezTo>
                      <a:pt x="306" y="160"/>
                      <a:pt x="307" y="144"/>
                      <a:pt x="308" y="129"/>
                    </a:cubicBezTo>
                    <a:cubicBezTo>
                      <a:pt x="309" y="95"/>
                      <a:pt x="310" y="62"/>
                      <a:pt x="311" y="28"/>
                    </a:cubicBezTo>
                    <a:cubicBezTo>
                      <a:pt x="311" y="19"/>
                      <a:pt x="311" y="9"/>
                      <a:pt x="310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18" y="19"/>
                      <a:pt x="319" y="38"/>
                      <a:pt x="319" y="58"/>
                    </a:cubicBezTo>
                    <a:cubicBezTo>
                      <a:pt x="319" y="58"/>
                      <a:pt x="320" y="58"/>
                      <a:pt x="321" y="58"/>
                    </a:cubicBezTo>
                    <a:cubicBezTo>
                      <a:pt x="323" y="55"/>
                      <a:pt x="325" y="51"/>
                      <a:pt x="328" y="49"/>
                    </a:cubicBezTo>
                    <a:cubicBezTo>
                      <a:pt x="331" y="46"/>
                      <a:pt x="332" y="41"/>
                      <a:pt x="339" y="43"/>
                    </a:cubicBezTo>
                    <a:cubicBezTo>
                      <a:pt x="331" y="51"/>
                      <a:pt x="331" y="62"/>
                      <a:pt x="319" y="67"/>
                    </a:cubicBezTo>
                    <a:cubicBezTo>
                      <a:pt x="319" y="74"/>
                      <a:pt x="318" y="83"/>
                      <a:pt x="318" y="91"/>
                    </a:cubicBezTo>
                    <a:cubicBezTo>
                      <a:pt x="318" y="126"/>
                      <a:pt x="318" y="161"/>
                      <a:pt x="318" y="196"/>
                    </a:cubicBezTo>
                    <a:cubicBezTo>
                      <a:pt x="318" y="221"/>
                      <a:pt x="320" y="246"/>
                      <a:pt x="321" y="270"/>
                    </a:cubicBezTo>
                    <a:cubicBezTo>
                      <a:pt x="321" y="274"/>
                      <a:pt x="321" y="278"/>
                      <a:pt x="321" y="282"/>
                    </a:cubicBezTo>
                    <a:cubicBezTo>
                      <a:pt x="325" y="279"/>
                      <a:pt x="329" y="276"/>
                      <a:pt x="332" y="273"/>
                    </a:cubicBezTo>
                    <a:cubicBezTo>
                      <a:pt x="333" y="274"/>
                      <a:pt x="333" y="275"/>
                      <a:pt x="334" y="275"/>
                    </a:cubicBezTo>
                    <a:cubicBezTo>
                      <a:pt x="331" y="280"/>
                      <a:pt x="328" y="285"/>
                      <a:pt x="324" y="290"/>
                    </a:cubicBezTo>
                    <a:cubicBezTo>
                      <a:pt x="324" y="291"/>
                      <a:pt x="323" y="292"/>
                      <a:pt x="323" y="294"/>
                    </a:cubicBezTo>
                    <a:cubicBezTo>
                      <a:pt x="322" y="320"/>
                      <a:pt x="321" y="346"/>
                      <a:pt x="321" y="372"/>
                    </a:cubicBezTo>
                    <a:cubicBezTo>
                      <a:pt x="320" y="414"/>
                      <a:pt x="318" y="455"/>
                      <a:pt x="318" y="497"/>
                    </a:cubicBezTo>
                    <a:cubicBezTo>
                      <a:pt x="318" y="557"/>
                      <a:pt x="319" y="616"/>
                      <a:pt x="320" y="676"/>
                    </a:cubicBezTo>
                    <a:cubicBezTo>
                      <a:pt x="320" y="710"/>
                      <a:pt x="319" y="743"/>
                      <a:pt x="320" y="777"/>
                    </a:cubicBezTo>
                    <a:cubicBezTo>
                      <a:pt x="320" y="807"/>
                      <a:pt x="321" y="838"/>
                      <a:pt x="322" y="869"/>
                    </a:cubicBezTo>
                    <a:cubicBezTo>
                      <a:pt x="322" y="881"/>
                      <a:pt x="322" y="894"/>
                      <a:pt x="322" y="906"/>
                    </a:cubicBezTo>
                    <a:cubicBezTo>
                      <a:pt x="360" y="906"/>
                      <a:pt x="360" y="906"/>
                      <a:pt x="360" y="906"/>
                    </a:cubicBezTo>
                    <a:cubicBezTo>
                      <a:pt x="360" y="903"/>
                      <a:pt x="360" y="900"/>
                      <a:pt x="360" y="897"/>
                    </a:cubicBezTo>
                    <a:cubicBezTo>
                      <a:pt x="361" y="872"/>
                      <a:pt x="363" y="847"/>
                      <a:pt x="363" y="822"/>
                    </a:cubicBezTo>
                    <a:cubicBezTo>
                      <a:pt x="363" y="795"/>
                      <a:pt x="362" y="769"/>
                      <a:pt x="362" y="743"/>
                    </a:cubicBezTo>
                    <a:cubicBezTo>
                      <a:pt x="362" y="714"/>
                      <a:pt x="362" y="686"/>
                      <a:pt x="362" y="657"/>
                    </a:cubicBezTo>
                    <a:cubicBezTo>
                      <a:pt x="363" y="632"/>
                      <a:pt x="364" y="607"/>
                      <a:pt x="364" y="582"/>
                    </a:cubicBezTo>
                    <a:cubicBezTo>
                      <a:pt x="364" y="531"/>
                      <a:pt x="364" y="481"/>
                      <a:pt x="363" y="430"/>
                    </a:cubicBezTo>
                    <a:cubicBezTo>
                      <a:pt x="363" y="404"/>
                      <a:pt x="361" y="378"/>
                      <a:pt x="361" y="351"/>
                    </a:cubicBezTo>
                    <a:cubicBezTo>
                      <a:pt x="360" y="331"/>
                      <a:pt x="360" y="310"/>
                      <a:pt x="361" y="290"/>
                    </a:cubicBezTo>
                    <a:cubicBezTo>
                      <a:pt x="361" y="276"/>
                      <a:pt x="364" y="263"/>
                      <a:pt x="364" y="249"/>
                    </a:cubicBezTo>
                    <a:cubicBezTo>
                      <a:pt x="365" y="193"/>
                      <a:pt x="364" y="137"/>
                      <a:pt x="364" y="80"/>
                    </a:cubicBezTo>
                    <a:cubicBezTo>
                      <a:pt x="364" y="73"/>
                      <a:pt x="363" y="66"/>
                      <a:pt x="363" y="58"/>
                    </a:cubicBezTo>
                    <a:cubicBezTo>
                      <a:pt x="363" y="39"/>
                      <a:pt x="364" y="19"/>
                      <a:pt x="364" y="0"/>
                    </a:cubicBezTo>
                    <a:lnTo>
                      <a:pt x="372" y="0"/>
                    </a:lnTo>
                    <a:close/>
                    <a:moveTo>
                      <a:pt x="246" y="1190"/>
                    </a:moveTo>
                    <a:cubicBezTo>
                      <a:pt x="246" y="1191"/>
                      <a:pt x="247" y="1194"/>
                      <a:pt x="247" y="1196"/>
                    </a:cubicBezTo>
                    <a:cubicBezTo>
                      <a:pt x="248" y="1207"/>
                      <a:pt x="250" y="1217"/>
                      <a:pt x="246" y="1227"/>
                    </a:cubicBezTo>
                    <a:cubicBezTo>
                      <a:pt x="240" y="1239"/>
                      <a:pt x="234" y="1252"/>
                      <a:pt x="228" y="1264"/>
                    </a:cubicBezTo>
                    <a:cubicBezTo>
                      <a:pt x="220" y="1281"/>
                      <a:pt x="207" y="1295"/>
                      <a:pt x="193" y="1306"/>
                    </a:cubicBezTo>
                    <a:cubicBezTo>
                      <a:pt x="177" y="1320"/>
                      <a:pt x="158" y="1331"/>
                      <a:pt x="142" y="1345"/>
                    </a:cubicBezTo>
                    <a:cubicBezTo>
                      <a:pt x="126" y="1358"/>
                      <a:pt x="111" y="1373"/>
                      <a:pt x="98" y="1388"/>
                    </a:cubicBezTo>
                    <a:cubicBezTo>
                      <a:pt x="75" y="1416"/>
                      <a:pt x="58" y="1447"/>
                      <a:pt x="45" y="1481"/>
                    </a:cubicBezTo>
                    <a:cubicBezTo>
                      <a:pt x="32" y="1516"/>
                      <a:pt x="22" y="1551"/>
                      <a:pt x="18" y="1588"/>
                    </a:cubicBezTo>
                    <a:cubicBezTo>
                      <a:pt x="15" y="1615"/>
                      <a:pt x="17" y="1641"/>
                      <a:pt x="17" y="1668"/>
                    </a:cubicBezTo>
                    <a:cubicBezTo>
                      <a:pt x="17" y="1673"/>
                      <a:pt x="18" y="1679"/>
                      <a:pt x="19" y="1684"/>
                    </a:cubicBezTo>
                    <a:cubicBezTo>
                      <a:pt x="21" y="1696"/>
                      <a:pt x="22" y="1709"/>
                      <a:pt x="25" y="1721"/>
                    </a:cubicBezTo>
                    <a:cubicBezTo>
                      <a:pt x="29" y="1740"/>
                      <a:pt x="31" y="1760"/>
                      <a:pt x="38" y="1778"/>
                    </a:cubicBezTo>
                    <a:cubicBezTo>
                      <a:pt x="48" y="1808"/>
                      <a:pt x="65" y="1835"/>
                      <a:pt x="83" y="1861"/>
                    </a:cubicBezTo>
                    <a:cubicBezTo>
                      <a:pt x="97" y="1881"/>
                      <a:pt x="111" y="1900"/>
                      <a:pt x="132" y="1913"/>
                    </a:cubicBezTo>
                    <a:cubicBezTo>
                      <a:pt x="146" y="1922"/>
                      <a:pt x="162" y="1929"/>
                      <a:pt x="178" y="1938"/>
                    </a:cubicBezTo>
                    <a:cubicBezTo>
                      <a:pt x="209" y="1955"/>
                      <a:pt x="243" y="1962"/>
                      <a:pt x="277" y="1969"/>
                    </a:cubicBezTo>
                    <a:cubicBezTo>
                      <a:pt x="298" y="1974"/>
                      <a:pt x="320" y="1974"/>
                      <a:pt x="340" y="1982"/>
                    </a:cubicBezTo>
                    <a:cubicBezTo>
                      <a:pt x="341" y="1982"/>
                      <a:pt x="342" y="1982"/>
                      <a:pt x="342" y="1982"/>
                    </a:cubicBezTo>
                    <a:cubicBezTo>
                      <a:pt x="359" y="1978"/>
                      <a:pt x="377" y="1975"/>
                      <a:pt x="394" y="1971"/>
                    </a:cubicBezTo>
                    <a:cubicBezTo>
                      <a:pt x="417" y="1966"/>
                      <a:pt x="441" y="1962"/>
                      <a:pt x="463" y="1954"/>
                    </a:cubicBezTo>
                    <a:cubicBezTo>
                      <a:pt x="486" y="1947"/>
                      <a:pt x="507" y="1937"/>
                      <a:pt x="528" y="1927"/>
                    </a:cubicBezTo>
                    <a:cubicBezTo>
                      <a:pt x="540" y="1921"/>
                      <a:pt x="551" y="1913"/>
                      <a:pt x="562" y="1904"/>
                    </a:cubicBezTo>
                    <a:cubicBezTo>
                      <a:pt x="577" y="1892"/>
                      <a:pt x="588" y="1877"/>
                      <a:pt x="599" y="1861"/>
                    </a:cubicBezTo>
                    <a:cubicBezTo>
                      <a:pt x="617" y="1836"/>
                      <a:pt x="632" y="1810"/>
                      <a:pt x="643" y="1783"/>
                    </a:cubicBezTo>
                    <a:cubicBezTo>
                      <a:pt x="655" y="1755"/>
                      <a:pt x="657" y="1726"/>
                      <a:pt x="661" y="1697"/>
                    </a:cubicBezTo>
                    <a:cubicBezTo>
                      <a:pt x="664" y="1682"/>
                      <a:pt x="664" y="1668"/>
                      <a:pt x="666" y="1653"/>
                    </a:cubicBezTo>
                    <a:cubicBezTo>
                      <a:pt x="668" y="1628"/>
                      <a:pt x="668" y="1602"/>
                      <a:pt x="664" y="1578"/>
                    </a:cubicBezTo>
                    <a:cubicBezTo>
                      <a:pt x="657" y="1543"/>
                      <a:pt x="648" y="1509"/>
                      <a:pt x="635" y="1475"/>
                    </a:cubicBezTo>
                    <a:cubicBezTo>
                      <a:pt x="621" y="1440"/>
                      <a:pt x="603" y="1408"/>
                      <a:pt x="578" y="1381"/>
                    </a:cubicBezTo>
                    <a:cubicBezTo>
                      <a:pt x="556" y="1357"/>
                      <a:pt x="533" y="1336"/>
                      <a:pt x="505" y="1319"/>
                    </a:cubicBezTo>
                    <a:cubicBezTo>
                      <a:pt x="497" y="1314"/>
                      <a:pt x="490" y="1307"/>
                      <a:pt x="483" y="1301"/>
                    </a:cubicBezTo>
                    <a:cubicBezTo>
                      <a:pt x="466" y="1285"/>
                      <a:pt x="454" y="1266"/>
                      <a:pt x="444" y="1245"/>
                    </a:cubicBezTo>
                    <a:cubicBezTo>
                      <a:pt x="437" y="1232"/>
                      <a:pt x="433" y="1219"/>
                      <a:pt x="435" y="1204"/>
                    </a:cubicBezTo>
                    <a:cubicBezTo>
                      <a:pt x="435" y="1199"/>
                      <a:pt x="436" y="1194"/>
                      <a:pt x="436" y="1189"/>
                    </a:cubicBezTo>
                    <a:cubicBezTo>
                      <a:pt x="417" y="1187"/>
                      <a:pt x="398" y="1184"/>
                      <a:pt x="379" y="1182"/>
                    </a:cubicBezTo>
                    <a:cubicBezTo>
                      <a:pt x="385" y="1201"/>
                      <a:pt x="391" y="1221"/>
                      <a:pt x="397" y="1240"/>
                    </a:cubicBezTo>
                    <a:cubicBezTo>
                      <a:pt x="406" y="1267"/>
                      <a:pt x="416" y="1293"/>
                      <a:pt x="423" y="1321"/>
                    </a:cubicBezTo>
                    <a:cubicBezTo>
                      <a:pt x="434" y="1360"/>
                      <a:pt x="442" y="1399"/>
                      <a:pt x="453" y="1438"/>
                    </a:cubicBezTo>
                    <a:cubicBezTo>
                      <a:pt x="460" y="1463"/>
                      <a:pt x="469" y="1488"/>
                      <a:pt x="477" y="1513"/>
                    </a:cubicBezTo>
                    <a:cubicBezTo>
                      <a:pt x="484" y="1532"/>
                      <a:pt x="491" y="1550"/>
                      <a:pt x="502" y="1567"/>
                    </a:cubicBezTo>
                    <a:cubicBezTo>
                      <a:pt x="509" y="1577"/>
                      <a:pt x="513" y="1590"/>
                      <a:pt x="517" y="1602"/>
                    </a:cubicBezTo>
                    <a:cubicBezTo>
                      <a:pt x="520" y="1608"/>
                      <a:pt x="515" y="1616"/>
                      <a:pt x="509" y="1617"/>
                    </a:cubicBezTo>
                    <a:cubicBezTo>
                      <a:pt x="501" y="1618"/>
                      <a:pt x="494" y="1613"/>
                      <a:pt x="495" y="1604"/>
                    </a:cubicBezTo>
                    <a:cubicBezTo>
                      <a:pt x="496" y="1595"/>
                      <a:pt x="492" y="1589"/>
                      <a:pt x="485" y="1584"/>
                    </a:cubicBezTo>
                    <a:cubicBezTo>
                      <a:pt x="481" y="1580"/>
                      <a:pt x="476" y="1576"/>
                      <a:pt x="472" y="1573"/>
                    </a:cubicBezTo>
                    <a:cubicBezTo>
                      <a:pt x="458" y="1563"/>
                      <a:pt x="443" y="1565"/>
                      <a:pt x="436" y="1581"/>
                    </a:cubicBezTo>
                    <a:cubicBezTo>
                      <a:pt x="435" y="1586"/>
                      <a:pt x="432" y="1590"/>
                      <a:pt x="430" y="1594"/>
                    </a:cubicBezTo>
                    <a:cubicBezTo>
                      <a:pt x="422" y="1607"/>
                      <a:pt x="412" y="1611"/>
                      <a:pt x="398" y="1603"/>
                    </a:cubicBezTo>
                    <a:cubicBezTo>
                      <a:pt x="391" y="1599"/>
                      <a:pt x="383" y="1594"/>
                      <a:pt x="376" y="1589"/>
                    </a:cubicBezTo>
                    <a:cubicBezTo>
                      <a:pt x="371" y="1586"/>
                      <a:pt x="368" y="1585"/>
                      <a:pt x="364" y="1589"/>
                    </a:cubicBezTo>
                    <a:cubicBezTo>
                      <a:pt x="362" y="1592"/>
                      <a:pt x="358" y="1594"/>
                      <a:pt x="354" y="1596"/>
                    </a:cubicBezTo>
                    <a:cubicBezTo>
                      <a:pt x="349" y="1600"/>
                      <a:pt x="343" y="1600"/>
                      <a:pt x="337" y="1597"/>
                    </a:cubicBezTo>
                    <a:cubicBezTo>
                      <a:pt x="332" y="1593"/>
                      <a:pt x="327" y="1590"/>
                      <a:pt x="322" y="1588"/>
                    </a:cubicBezTo>
                    <a:cubicBezTo>
                      <a:pt x="318" y="1586"/>
                      <a:pt x="315" y="1585"/>
                      <a:pt x="312" y="1589"/>
                    </a:cubicBezTo>
                    <a:cubicBezTo>
                      <a:pt x="305" y="1596"/>
                      <a:pt x="298" y="1603"/>
                      <a:pt x="291" y="1610"/>
                    </a:cubicBezTo>
                    <a:cubicBezTo>
                      <a:pt x="279" y="1623"/>
                      <a:pt x="267" y="1624"/>
                      <a:pt x="254" y="1611"/>
                    </a:cubicBezTo>
                    <a:cubicBezTo>
                      <a:pt x="247" y="1603"/>
                      <a:pt x="240" y="1595"/>
                      <a:pt x="232" y="1587"/>
                    </a:cubicBezTo>
                    <a:cubicBezTo>
                      <a:pt x="230" y="1585"/>
                      <a:pt x="228" y="1583"/>
                      <a:pt x="225" y="1583"/>
                    </a:cubicBezTo>
                    <a:cubicBezTo>
                      <a:pt x="218" y="1581"/>
                      <a:pt x="199" y="1592"/>
                      <a:pt x="196" y="1598"/>
                    </a:cubicBezTo>
                    <a:cubicBezTo>
                      <a:pt x="195" y="1599"/>
                      <a:pt x="195" y="1599"/>
                      <a:pt x="195" y="1600"/>
                    </a:cubicBezTo>
                    <a:cubicBezTo>
                      <a:pt x="195" y="1610"/>
                      <a:pt x="188" y="1615"/>
                      <a:pt x="181" y="1618"/>
                    </a:cubicBezTo>
                    <a:cubicBezTo>
                      <a:pt x="178" y="1620"/>
                      <a:pt x="172" y="1619"/>
                      <a:pt x="170" y="1617"/>
                    </a:cubicBezTo>
                    <a:cubicBezTo>
                      <a:pt x="168" y="1616"/>
                      <a:pt x="167" y="1610"/>
                      <a:pt x="168" y="1607"/>
                    </a:cubicBezTo>
                    <a:cubicBezTo>
                      <a:pt x="169" y="1603"/>
                      <a:pt x="170" y="1599"/>
                      <a:pt x="173" y="1596"/>
                    </a:cubicBezTo>
                    <a:cubicBezTo>
                      <a:pt x="175" y="1593"/>
                      <a:pt x="178" y="1591"/>
                      <a:pt x="181" y="1589"/>
                    </a:cubicBezTo>
                    <a:cubicBezTo>
                      <a:pt x="183" y="1587"/>
                      <a:pt x="186" y="1586"/>
                      <a:pt x="186" y="1584"/>
                    </a:cubicBezTo>
                    <a:cubicBezTo>
                      <a:pt x="201" y="1543"/>
                      <a:pt x="217" y="1502"/>
                      <a:pt x="231" y="1461"/>
                    </a:cubicBezTo>
                    <a:cubicBezTo>
                      <a:pt x="244" y="1421"/>
                      <a:pt x="257" y="1382"/>
                      <a:pt x="269" y="1342"/>
                    </a:cubicBezTo>
                    <a:cubicBezTo>
                      <a:pt x="279" y="1306"/>
                      <a:pt x="287" y="1269"/>
                      <a:pt x="296" y="1233"/>
                    </a:cubicBezTo>
                    <a:cubicBezTo>
                      <a:pt x="301" y="1216"/>
                      <a:pt x="307" y="1199"/>
                      <a:pt x="312" y="1180"/>
                    </a:cubicBezTo>
                    <a:cubicBezTo>
                      <a:pt x="290" y="1183"/>
                      <a:pt x="269" y="1186"/>
                      <a:pt x="246" y="1190"/>
                    </a:cubicBezTo>
                    <a:moveTo>
                      <a:pt x="192" y="1588"/>
                    </a:moveTo>
                    <a:cubicBezTo>
                      <a:pt x="192" y="1588"/>
                      <a:pt x="192" y="1588"/>
                      <a:pt x="193" y="1589"/>
                    </a:cubicBezTo>
                    <a:cubicBezTo>
                      <a:pt x="197" y="1586"/>
                      <a:pt x="200" y="1583"/>
                      <a:pt x="205" y="1580"/>
                    </a:cubicBezTo>
                    <a:cubicBezTo>
                      <a:pt x="215" y="1574"/>
                      <a:pt x="227" y="1571"/>
                      <a:pt x="239" y="1581"/>
                    </a:cubicBezTo>
                    <a:cubicBezTo>
                      <a:pt x="247" y="1588"/>
                      <a:pt x="255" y="1595"/>
                      <a:pt x="263" y="1603"/>
                    </a:cubicBezTo>
                    <a:cubicBezTo>
                      <a:pt x="270" y="1609"/>
                      <a:pt x="274" y="1609"/>
                      <a:pt x="280" y="1602"/>
                    </a:cubicBezTo>
                    <a:cubicBezTo>
                      <a:pt x="285" y="1597"/>
                      <a:pt x="290" y="1591"/>
                      <a:pt x="295" y="1586"/>
                    </a:cubicBezTo>
                    <a:cubicBezTo>
                      <a:pt x="306" y="1575"/>
                      <a:pt x="317" y="1574"/>
                      <a:pt x="330" y="1580"/>
                    </a:cubicBezTo>
                    <a:cubicBezTo>
                      <a:pt x="332" y="1581"/>
                      <a:pt x="335" y="1582"/>
                      <a:pt x="337" y="1584"/>
                    </a:cubicBezTo>
                    <a:cubicBezTo>
                      <a:pt x="344" y="1590"/>
                      <a:pt x="351" y="1589"/>
                      <a:pt x="358" y="1583"/>
                    </a:cubicBezTo>
                    <a:cubicBezTo>
                      <a:pt x="358" y="1582"/>
                      <a:pt x="359" y="1582"/>
                      <a:pt x="359" y="1582"/>
                    </a:cubicBezTo>
                    <a:cubicBezTo>
                      <a:pt x="367" y="1577"/>
                      <a:pt x="371" y="1577"/>
                      <a:pt x="379" y="1581"/>
                    </a:cubicBezTo>
                    <a:cubicBezTo>
                      <a:pt x="387" y="1586"/>
                      <a:pt x="394" y="1591"/>
                      <a:pt x="402" y="1595"/>
                    </a:cubicBezTo>
                    <a:cubicBezTo>
                      <a:pt x="410" y="1599"/>
                      <a:pt x="415" y="1597"/>
                      <a:pt x="420" y="1590"/>
                    </a:cubicBezTo>
                    <a:cubicBezTo>
                      <a:pt x="423" y="1585"/>
                      <a:pt x="427" y="1579"/>
                      <a:pt x="430" y="1573"/>
                    </a:cubicBezTo>
                    <a:cubicBezTo>
                      <a:pt x="434" y="1567"/>
                      <a:pt x="439" y="1563"/>
                      <a:pt x="446" y="1561"/>
                    </a:cubicBezTo>
                    <a:cubicBezTo>
                      <a:pt x="457" y="1558"/>
                      <a:pt x="467" y="1560"/>
                      <a:pt x="476" y="1567"/>
                    </a:cubicBezTo>
                    <a:cubicBezTo>
                      <a:pt x="483" y="1572"/>
                      <a:pt x="489" y="1577"/>
                      <a:pt x="496" y="1582"/>
                    </a:cubicBezTo>
                    <a:cubicBezTo>
                      <a:pt x="495" y="1579"/>
                      <a:pt x="494" y="1577"/>
                      <a:pt x="493" y="1574"/>
                    </a:cubicBezTo>
                    <a:cubicBezTo>
                      <a:pt x="483" y="1558"/>
                      <a:pt x="474" y="1542"/>
                      <a:pt x="469" y="1524"/>
                    </a:cubicBezTo>
                    <a:cubicBezTo>
                      <a:pt x="460" y="1496"/>
                      <a:pt x="449" y="1467"/>
                      <a:pt x="441" y="1439"/>
                    </a:cubicBezTo>
                    <a:cubicBezTo>
                      <a:pt x="435" y="1417"/>
                      <a:pt x="432" y="1395"/>
                      <a:pt x="426" y="1374"/>
                    </a:cubicBezTo>
                    <a:cubicBezTo>
                      <a:pt x="416" y="1337"/>
                      <a:pt x="404" y="1300"/>
                      <a:pt x="393" y="1262"/>
                    </a:cubicBezTo>
                    <a:cubicBezTo>
                      <a:pt x="386" y="1237"/>
                      <a:pt x="379" y="1211"/>
                      <a:pt x="372" y="1186"/>
                    </a:cubicBezTo>
                    <a:cubicBezTo>
                      <a:pt x="372" y="1184"/>
                      <a:pt x="370" y="1182"/>
                      <a:pt x="368" y="1182"/>
                    </a:cubicBezTo>
                    <a:cubicBezTo>
                      <a:pt x="355" y="1180"/>
                      <a:pt x="341" y="1180"/>
                      <a:pt x="327" y="1179"/>
                    </a:cubicBezTo>
                    <a:cubicBezTo>
                      <a:pt x="323" y="1179"/>
                      <a:pt x="321" y="1180"/>
                      <a:pt x="320" y="1184"/>
                    </a:cubicBezTo>
                    <a:cubicBezTo>
                      <a:pt x="312" y="1215"/>
                      <a:pt x="304" y="1246"/>
                      <a:pt x="296" y="1277"/>
                    </a:cubicBezTo>
                    <a:cubicBezTo>
                      <a:pt x="288" y="1310"/>
                      <a:pt x="281" y="1343"/>
                      <a:pt x="272" y="1376"/>
                    </a:cubicBezTo>
                    <a:cubicBezTo>
                      <a:pt x="255" y="1439"/>
                      <a:pt x="227" y="1498"/>
                      <a:pt x="204" y="1559"/>
                    </a:cubicBezTo>
                    <a:cubicBezTo>
                      <a:pt x="200" y="1569"/>
                      <a:pt x="196" y="1578"/>
                      <a:pt x="192" y="1588"/>
                    </a:cubicBezTo>
                    <a:moveTo>
                      <a:pt x="442" y="973"/>
                    </a:moveTo>
                    <a:cubicBezTo>
                      <a:pt x="426" y="959"/>
                      <a:pt x="414" y="943"/>
                      <a:pt x="395" y="933"/>
                    </a:cubicBezTo>
                    <a:cubicBezTo>
                      <a:pt x="388" y="929"/>
                      <a:pt x="382" y="923"/>
                      <a:pt x="375" y="919"/>
                    </a:cubicBezTo>
                    <a:cubicBezTo>
                      <a:pt x="372" y="917"/>
                      <a:pt x="368" y="917"/>
                      <a:pt x="365" y="917"/>
                    </a:cubicBezTo>
                    <a:cubicBezTo>
                      <a:pt x="349" y="917"/>
                      <a:pt x="333" y="917"/>
                      <a:pt x="318" y="917"/>
                    </a:cubicBezTo>
                    <a:cubicBezTo>
                      <a:pt x="314" y="917"/>
                      <a:pt x="311" y="917"/>
                      <a:pt x="308" y="918"/>
                    </a:cubicBezTo>
                    <a:cubicBezTo>
                      <a:pt x="296" y="926"/>
                      <a:pt x="283" y="934"/>
                      <a:pt x="272" y="943"/>
                    </a:cubicBezTo>
                    <a:cubicBezTo>
                      <a:pt x="261" y="952"/>
                      <a:pt x="251" y="963"/>
                      <a:pt x="241" y="972"/>
                    </a:cubicBezTo>
                    <a:cubicBezTo>
                      <a:pt x="260" y="968"/>
                      <a:pt x="278" y="963"/>
                      <a:pt x="297" y="959"/>
                    </a:cubicBezTo>
                    <a:cubicBezTo>
                      <a:pt x="319" y="954"/>
                      <a:pt x="341" y="955"/>
                      <a:pt x="364" y="955"/>
                    </a:cubicBezTo>
                    <a:cubicBezTo>
                      <a:pt x="369" y="955"/>
                      <a:pt x="374" y="957"/>
                      <a:pt x="379" y="958"/>
                    </a:cubicBezTo>
                    <a:cubicBezTo>
                      <a:pt x="379" y="959"/>
                      <a:pt x="379" y="960"/>
                      <a:pt x="379" y="960"/>
                    </a:cubicBezTo>
                    <a:cubicBezTo>
                      <a:pt x="377" y="961"/>
                      <a:pt x="375" y="961"/>
                      <a:pt x="373" y="961"/>
                    </a:cubicBezTo>
                    <a:cubicBezTo>
                      <a:pt x="352" y="962"/>
                      <a:pt x="332" y="962"/>
                      <a:pt x="311" y="963"/>
                    </a:cubicBezTo>
                    <a:cubicBezTo>
                      <a:pt x="301" y="963"/>
                      <a:pt x="290" y="964"/>
                      <a:pt x="281" y="966"/>
                    </a:cubicBezTo>
                    <a:cubicBezTo>
                      <a:pt x="267" y="971"/>
                      <a:pt x="254" y="977"/>
                      <a:pt x="241" y="983"/>
                    </a:cubicBezTo>
                    <a:cubicBezTo>
                      <a:pt x="232" y="987"/>
                      <a:pt x="230" y="994"/>
                      <a:pt x="237" y="1002"/>
                    </a:cubicBezTo>
                    <a:cubicBezTo>
                      <a:pt x="242" y="1008"/>
                      <a:pt x="249" y="1013"/>
                      <a:pt x="255" y="1018"/>
                    </a:cubicBezTo>
                    <a:cubicBezTo>
                      <a:pt x="262" y="1023"/>
                      <a:pt x="268" y="1028"/>
                      <a:pt x="267" y="1038"/>
                    </a:cubicBezTo>
                    <a:cubicBezTo>
                      <a:pt x="279" y="1032"/>
                      <a:pt x="291" y="1028"/>
                      <a:pt x="304" y="1029"/>
                    </a:cubicBezTo>
                    <a:cubicBezTo>
                      <a:pt x="311" y="1029"/>
                      <a:pt x="317" y="1028"/>
                      <a:pt x="323" y="1027"/>
                    </a:cubicBezTo>
                    <a:cubicBezTo>
                      <a:pt x="331" y="1027"/>
                      <a:pt x="340" y="1026"/>
                      <a:pt x="348" y="1026"/>
                    </a:cubicBezTo>
                    <a:cubicBezTo>
                      <a:pt x="348" y="1027"/>
                      <a:pt x="348" y="1028"/>
                      <a:pt x="348" y="1029"/>
                    </a:cubicBezTo>
                    <a:cubicBezTo>
                      <a:pt x="341" y="1030"/>
                      <a:pt x="334" y="1030"/>
                      <a:pt x="327" y="1032"/>
                    </a:cubicBezTo>
                    <a:cubicBezTo>
                      <a:pt x="315" y="1034"/>
                      <a:pt x="303" y="1035"/>
                      <a:pt x="291" y="1039"/>
                    </a:cubicBezTo>
                    <a:cubicBezTo>
                      <a:pt x="271" y="1046"/>
                      <a:pt x="253" y="1057"/>
                      <a:pt x="237" y="1072"/>
                    </a:cubicBezTo>
                    <a:cubicBezTo>
                      <a:pt x="232" y="1076"/>
                      <a:pt x="230" y="1081"/>
                      <a:pt x="234" y="1086"/>
                    </a:cubicBezTo>
                    <a:cubicBezTo>
                      <a:pt x="238" y="1091"/>
                      <a:pt x="244" y="1095"/>
                      <a:pt x="248" y="1099"/>
                    </a:cubicBezTo>
                    <a:cubicBezTo>
                      <a:pt x="252" y="1103"/>
                      <a:pt x="256" y="1107"/>
                      <a:pt x="259" y="1111"/>
                    </a:cubicBezTo>
                    <a:cubicBezTo>
                      <a:pt x="261" y="1112"/>
                      <a:pt x="262" y="1114"/>
                      <a:pt x="264" y="1113"/>
                    </a:cubicBezTo>
                    <a:cubicBezTo>
                      <a:pt x="272" y="1113"/>
                      <a:pt x="281" y="1113"/>
                      <a:pt x="290" y="1111"/>
                    </a:cubicBezTo>
                    <a:cubicBezTo>
                      <a:pt x="306" y="1108"/>
                      <a:pt x="323" y="1107"/>
                      <a:pt x="339" y="1107"/>
                    </a:cubicBezTo>
                    <a:cubicBezTo>
                      <a:pt x="344" y="1107"/>
                      <a:pt x="349" y="1109"/>
                      <a:pt x="354" y="1109"/>
                    </a:cubicBezTo>
                    <a:cubicBezTo>
                      <a:pt x="354" y="1110"/>
                      <a:pt x="354" y="1110"/>
                      <a:pt x="354" y="1111"/>
                    </a:cubicBezTo>
                    <a:cubicBezTo>
                      <a:pt x="334" y="1113"/>
                      <a:pt x="314" y="1114"/>
                      <a:pt x="294" y="1116"/>
                    </a:cubicBezTo>
                    <a:cubicBezTo>
                      <a:pt x="282" y="1117"/>
                      <a:pt x="270" y="1117"/>
                      <a:pt x="259" y="1125"/>
                    </a:cubicBezTo>
                    <a:cubicBezTo>
                      <a:pt x="255" y="1129"/>
                      <a:pt x="252" y="1133"/>
                      <a:pt x="248" y="1136"/>
                    </a:cubicBezTo>
                    <a:cubicBezTo>
                      <a:pt x="234" y="1145"/>
                      <a:pt x="230" y="1159"/>
                      <a:pt x="237" y="1174"/>
                    </a:cubicBezTo>
                    <a:cubicBezTo>
                      <a:pt x="237" y="1175"/>
                      <a:pt x="240" y="1176"/>
                      <a:pt x="241" y="1176"/>
                    </a:cubicBezTo>
                    <a:cubicBezTo>
                      <a:pt x="250" y="1176"/>
                      <a:pt x="258" y="1176"/>
                      <a:pt x="267" y="1175"/>
                    </a:cubicBezTo>
                    <a:cubicBezTo>
                      <a:pt x="277" y="1173"/>
                      <a:pt x="287" y="1171"/>
                      <a:pt x="297" y="1170"/>
                    </a:cubicBezTo>
                    <a:cubicBezTo>
                      <a:pt x="321" y="1169"/>
                      <a:pt x="346" y="1169"/>
                      <a:pt x="371" y="1169"/>
                    </a:cubicBezTo>
                    <a:cubicBezTo>
                      <a:pt x="373" y="1169"/>
                      <a:pt x="375" y="1169"/>
                      <a:pt x="376" y="1169"/>
                    </a:cubicBezTo>
                    <a:cubicBezTo>
                      <a:pt x="387" y="1171"/>
                      <a:pt x="398" y="1173"/>
                      <a:pt x="410" y="1174"/>
                    </a:cubicBezTo>
                    <a:cubicBezTo>
                      <a:pt x="418" y="1175"/>
                      <a:pt x="427" y="1175"/>
                      <a:pt x="436" y="1176"/>
                    </a:cubicBezTo>
                    <a:cubicBezTo>
                      <a:pt x="444" y="1177"/>
                      <a:pt x="445" y="1177"/>
                      <a:pt x="447" y="1169"/>
                    </a:cubicBezTo>
                    <a:cubicBezTo>
                      <a:pt x="451" y="1152"/>
                      <a:pt x="448" y="1145"/>
                      <a:pt x="434" y="1135"/>
                    </a:cubicBezTo>
                    <a:cubicBezTo>
                      <a:pt x="432" y="1134"/>
                      <a:pt x="430" y="1133"/>
                      <a:pt x="429" y="1132"/>
                    </a:cubicBezTo>
                    <a:cubicBezTo>
                      <a:pt x="423" y="1123"/>
                      <a:pt x="413" y="1120"/>
                      <a:pt x="403" y="1117"/>
                    </a:cubicBezTo>
                    <a:cubicBezTo>
                      <a:pt x="398" y="1116"/>
                      <a:pt x="394" y="1114"/>
                      <a:pt x="389" y="1113"/>
                    </a:cubicBezTo>
                    <a:cubicBezTo>
                      <a:pt x="389" y="1112"/>
                      <a:pt x="389" y="1111"/>
                      <a:pt x="389" y="1111"/>
                    </a:cubicBezTo>
                    <a:cubicBezTo>
                      <a:pt x="398" y="1111"/>
                      <a:pt x="407" y="1112"/>
                      <a:pt x="416" y="1113"/>
                    </a:cubicBezTo>
                    <a:cubicBezTo>
                      <a:pt x="419" y="1114"/>
                      <a:pt x="421" y="1114"/>
                      <a:pt x="423" y="1110"/>
                    </a:cubicBezTo>
                    <a:cubicBezTo>
                      <a:pt x="426" y="1106"/>
                      <a:pt x="430" y="1103"/>
                      <a:pt x="433" y="1100"/>
                    </a:cubicBezTo>
                    <a:cubicBezTo>
                      <a:pt x="437" y="1097"/>
                      <a:pt x="441" y="1095"/>
                      <a:pt x="444" y="1092"/>
                    </a:cubicBezTo>
                    <a:cubicBezTo>
                      <a:pt x="453" y="1084"/>
                      <a:pt x="452" y="1078"/>
                      <a:pt x="443" y="1069"/>
                    </a:cubicBezTo>
                    <a:cubicBezTo>
                      <a:pt x="423" y="1053"/>
                      <a:pt x="402" y="1041"/>
                      <a:pt x="377" y="1035"/>
                    </a:cubicBezTo>
                    <a:cubicBezTo>
                      <a:pt x="374" y="1034"/>
                      <a:pt x="370" y="1033"/>
                      <a:pt x="366" y="1032"/>
                    </a:cubicBezTo>
                    <a:cubicBezTo>
                      <a:pt x="366" y="1031"/>
                      <a:pt x="366" y="1030"/>
                      <a:pt x="366" y="1030"/>
                    </a:cubicBezTo>
                    <a:cubicBezTo>
                      <a:pt x="383" y="1027"/>
                      <a:pt x="400" y="1028"/>
                      <a:pt x="416" y="1038"/>
                    </a:cubicBezTo>
                    <a:cubicBezTo>
                      <a:pt x="415" y="1029"/>
                      <a:pt x="420" y="1023"/>
                      <a:pt x="427" y="1018"/>
                    </a:cubicBezTo>
                    <a:cubicBezTo>
                      <a:pt x="434" y="1013"/>
                      <a:pt x="440" y="1008"/>
                      <a:pt x="446" y="1001"/>
                    </a:cubicBezTo>
                    <a:cubicBezTo>
                      <a:pt x="452" y="995"/>
                      <a:pt x="450" y="987"/>
                      <a:pt x="442" y="983"/>
                    </a:cubicBezTo>
                    <a:cubicBezTo>
                      <a:pt x="430" y="978"/>
                      <a:pt x="417" y="973"/>
                      <a:pt x="405" y="967"/>
                    </a:cubicBezTo>
                    <a:cubicBezTo>
                      <a:pt x="403" y="966"/>
                      <a:pt x="400" y="965"/>
                      <a:pt x="397" y="964"/>
                    </a:cubicBezTo>
                    <a:cubicBezTo>
                      <a:pt x="398" y="963"/>
                      <a:pt x="398" y="962"/>
                      <a:pt x="398" y="961"/>
                    </a:cubicBezTo>
                    <a:cubicBezTo>
                      <a:pt x="413" y="965"/>
                      <a:pt x="427" y="969"/>
                      <a:pt x="442" y="97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4"/>
              <p:cNvSpPr/>
              <p:nvPr/>
            </p:nvSpPr>
            <p:spPr bwMode="auto">
              <a:xfrm>
                <a:off x="4297363" y="101600"/>
                <a:ext cx="38100" cy="46038"/>
              </a:xfrm>
              <a:custGeom>
                <a:avLst/>
                <a:gdLst>
                  <a:gd name="T0" fmla="*/ 14 w 14"/>
                  <a:gd name="T1" fmla="*/ 3 h 17"/>
                  <a:gd name="T2" fmla="*/ 8 w 14"/>
                  <a:gd name="T3" fmla="*/ 14 h 17"/>
                  <a:gd name="T4" fmla="*/ 4 w 14"/>
                  <a:gd name="T5" fmla="*/ 16 h 17"/>
                  <a:gd name="T6" fmla="*/ 0 w 14"/>
                  <a:gd name="T7" fmla="*/ 11 h 17"/>
                  <a:gd name="T8" fmla="*/ 8 w 14"/>
                  <a:gd name="T9" fmla="*/ 0 h 17"/>
                  <a:gd name="T10" fmla="*/ 14 w 14"/>
                  <a:gd name="T1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7">
                    <a:moveTo>
                      <a:pt x="14" y="3"/>
                    </a:moveTo>
                    <a:cubicBezTo>
                      <a:pt x="12" y="8"/>
                      <a:pt x="10" y="11"/>
                      <a:pt x="8" y="14"/>
                    </a:cubicBezTo>
                    <a:cubicBezTo>
                      <a:pt x="7" y="16"/>
                      <a:pt x="5" y="17"/>
                      <a:pt x="4" y="16"/>
                    </a:cubicBezTo>
                    <a:cubicBezTo>
                      <a:pt x="2" y="15"/>
                      <a:pt x="0" y="12"/>
                      <a:pt x="0" y="11"/>
                    </a:cubicBezTo>
                    <a:cubicBezTo>
                      <a:pt x="3" y="7"/>
                      <a:pt x="5" y="4"/>
                      <a:pt x="8" y="0"/>
                    </a:cubicBezTo>
                    <a:cubicBezTo>
                      <a:pt x="9" y="0"/>
                      <a:pt x="12" y="2"/>
                      <a:pt x="14" y="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95"/>
              <p:cNvSpPr/>
              <p:nvPr/>
            </p:nvSpPr>
            <p:spPr bwMode="auto">
              <a:xfrm>
                <a:off x="4300538" y="1431925"/>
                <a:ext cx="41275" cy="42863"/>
              </a:xfrm>
              <a:custGeom>
                <a:avLst/>
                <a:gdLst>
                  <a:gd name="T0" fmla="*/ 15 w 15"/>
                  <a:gd name="T1" fmla="*/ 0 h 16"/>
                  <a:gd name="T2" fmla="*/ 4 w 15"/>
                  <a:gd name="T3" fmla="*/ 16 h 16"/>
                  <a:gd name="T4" fmla="*/ 15 w 15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6">
                    <a:moveTo>
                      <a:pt x="15" y="0"/>
                    </a:moveTo>
                    <a:cubicBezTo>
                      <a:pt x="15" y="7"/>
                      <a:pt x="11" y="14"/>
                      <a:pt x="4" y="16"/>
                    </a:cubicBezTo>
                    <a:cubicBezTo>
                      <a:pt x="0" y="11"/>
                      <a:pt x="6" y="1"/>
                      <a:pt x="1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96"/>
              <p:cNvSpPr/>
              <p:nvPr/>
            </p:nvSpPr>
            <p:spPr bwMode="auto">
              <a:xfrm>
                <a:off x="4305301" y="3175"/>
                <a:ext cx="30163" cy="42863"/>
              </a:xfrm>
              <a:custGeom>
                <a:avLst/>
                <a:gdLst>
                  <a:gd name="T0" fmla="*/ 11 w 11"/>
                  <a:gd name="T1" fmla="*/ 2 h 16"/>
                  <a:gd name="T2" fmla="*/ 6 w 11"/>
                  <a:gd name="T3" fmla="*/ 13 h 16"/>
                  <a:gd name="T4" fmla="*/ 2 w 11"/>
                  <a:gd name="T5" fmla="*/ 16 h 16"/>
                  <a:gd name="T6" fmla="*/ 1 w 11"/>
                  <a:gd name="T7" fmla="*/ 11 h 16"/>
                  <a:gd name="T8" fmla="*/ 8 w 11"/>
                  <a:gd name="T9" fmla="*/ 0 h 16"/>
                  <a:gd name="T10" fmla="*/ 11 w 11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6">
                    <a:moveTo>
                      <a:pt x="11" y="2"/>
                    </a:moveTo>
                    <a:cubicBezTo>
                      <a:pt x="9" y="6"/>
                      <a:pt x="8" y="10"/>
                      <a:pt x="6" y="13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1" y="14"/>
                      <a:pt x="0" y="12"/>
                      <a:pt x="1" y="11"/>
                    </a:cubicBezTo>
                    <a:cubicBezTo>
                      <a:pt x="3" y="7"/>
                      <a:pt x="5" y="4"/>
                      <a:pt x="8" y="0"/>
                    </a:cubicBezTo>
                    <a:cubicBezTo>
                      <a:pt x="9" y="1"/>
                      <a:pt x="10" y="2"/>
                      <a:pt x="11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7"/>
              <p:cNvSpPr/>
              <p:nvPr/>
            </p:nvSpPr>
            <p:spPr bwMode="auto">
              <a:xfrm>
                <a:off x="4303713" y="1393825"/>
                <a:ext cx="26988" cy="39688"/>
              </a:xfrm>
              <a:custGeom>
                <a:avLst/>
                <a:gdLst>
                  <a:gd name="T0" fmla="*/ 10 w 10"/>
                  <a:gd name="T1" fmla="*/ 2 h 15"/>
                  <a:gd name="T2" fmla="*/ 5 w 10"/>
                  <a:gd name="T3" fmla="*/ 14 h 15"/>
                  <a:gd name="T4" fmla="*/ 2 w 10"/>
                  <a:gd name="T5" fmla="*/ 15 h 15"/>
                  <a:gd name="T6" fmla="*/ 0 w 10"/>
                  <a:gd name="T7" fmla="*/ 12 h 15"/>
                  <a:gd name="T8" fmla="*/ 7 w 10"/>
                  <a:gd name="T9" fmla="*/ 0 h 15"/>
                  <a:gd name="T10" fmla="*/ 10 w 10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10" y="2"/>
                    </a:moveTo>
                    <a:cubicBezTo>
                      <a:pt x="8" y="6"/>
                      <a:pt x="7" y="10"/>
                      <a:pt x="5" y="14"/>
                    </a:cubicBezTo>
                    <a:cubicBezTo>
                      <a:pt x="4" y="14"/>
                      <a:pt x="2" y="15"/>
                      <a:pt x="2" y="15"/>
                    </a:cubicBezTo>
                    <a:cubicBezTo>
                      <a:pt x="1" y="14"/>
                      <a:pt x="0" y="12"/>
                      <a:pt x="0" y="12"/>
                    </a:cubicBezTo>
                    <a:cubicBezTo>
                      <a:pt x="2" y="8"/>
                      <a:pt x="4" y="4"/>
                      <a:pt x="7" y="0"/>
                    </a:cubicBezTo>
                    <a:cubicBezTo>
                      <a:pt x="8" y="1"/>
                      <a:pt x="9" y="1"/>
                      <a:pt x="10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98"/>
              <p:cNvSpPr/>
              <p:nvPr/>
            </p:nvSpPr>
            <p:spPr bwMode="auto">
              <a:xfrm>
                <a:off x="4300538" y="631825"/>
                <a:ext cx="19050" cy="33338"/>
              </a:xfrm>
              <a:custGeom>
                <a:avLst/>
                <a:gdLst>
                  <a:gd name="T0" fmla="*/ 7 w 7"/>
                  <a:gd name="T1" fmla="*/ 2 h 12"/>
                  <a:gd name="T2" fmla="*/ 3 w 7"/>
                  <a:gd name="T3" fmla="*/ 12 h 12"/>
                  <a:gd name="T4" fmla="*/ 0 w 7"/>
                  <a:gd name="T5" fmla="*/ 10 h 12"/>
                  <a:gd name="T6" fmla="*/ 5 w 7"/>
                  <a:gd name="T7" fmla="*/ 0 h 12"/>
                  <a:gd name="T8" fmla="*/ 7 w 7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7" y="2"/>
                    </a:moveTo>
                    <a:cubicBezTo>
                      <a:pt x="6" y="5"/>
                      <a:pt x="4" y="8"/>
                      <a:pt x="3" y="12"/>
                    </a:cubicBezTo>
                    <a:cubicBezTo>
                      <a:pt x="2" y="11"/>
                      <a:pt x="0" y="10"/>
                      <a:pt x="0" y="10"/>
                    </a:cubicBezTo>
                    <a:cubicBezTo>
                      <a:pt x="2" y="7"/>
                      <a:pt x="3" y="3"/>
                      <a:pt x="5" y="0"/>
                    </a:cubicBezTo>
                    <a:cubicBezTo>
                      <a:pt x="6" y="1"/>
                      <a:pt x="7" y="1"/>
                      <a:pt x="7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07"/>
              <p:cNvSpPr/>
              <p:nvPr/>
            </p:nvSpPr>
            <p:spPr bwMode="auto">
              <a:xfrm>
                <a:off x="4875213" y="3832225"/>
                <a:ext cx="246063" cy="514350"/>
              </a:xfrm>
              <a:custGeom>
                <a:avLst/>
                <a:gdLst>
                  <a:gd name="T0" fmla="*/ 50 w 91"/>
                  <a:gd name="T1" fmla="*/ 28 h 190"/>
                  <a:gd name="T2" fmla="*/ 48 w 91"/>
                  <a:gd name="T3" fmla="*/ 25 h 190"/>
                  <a:gd name="T4" fmla="*/ 15 w 91"/>
                  <a:gd name="T5" fmla="*/ 10 h 190"/>
                  <a:gd name="T6" fmla="*/ 7 w 91"/>
                  <a:gd name="T7" fmla="*/ 31 h 190"/>
                  <a:gd name="T8" fmla="*/ 21 w 91"/>
                  <a:gd name="T9" fmla="*/ 54 h 190"/>
                  <a:gd name="T10" fmla="*/ 41 w 91"/>
                  <a:gd name="T11" fmla="*/ 108 h 190"/>
                  <a:gd name="T12" fmla="*/ 39 w 91"/>
                  <a:gd name="T13" fmla="*/ 152 h 190"/>
                  <a:gd name="T14" fmla="*/ 39 w 91"/>
                  <a:gd name="T15" fmla="*/ 165 h 190"/>
                  <a:gd name="T16" fmla="*/ 57 w 91"/>
                  <a:gd name="T17" fmla="*/ 174 h 190"/>
                  <a:gd name="T18" fmla="*/ 79 w 91"/>
                  <a:gd name="T19" fmla="*/ 141 h 190"/>
                  <a:gd name="T20" fmla="*/ 73 w 91"/>
                  <a:gd name="T21" fmla="*/ 71 h 190"/>
                  <a:gd name="T22" fmla="*/ 62 w 91"/>
                  <a:gd name="T23" fmla="*/ 32 h 190"/>
                  <a:gd name="T24" fmla="*/ 61 w 91"/>
                  <a:gd name="T25" fmla="*/ 26 h 190"/>
                  <a:gd name="T26" fmla="*/ 64 w 91"/>
                  <a:gd name="T27" fmla="*/ 26 h 190"/>
                  <a:gd name="T28" fmla="*/ 70 w 91"/>
                  <a:gd name="T29" fmla="*/ 38 h 190"/>
                  <a:gd name="T30" fmla="*/ 87 w 91"/>
                  <a:gd name="T31" fmla="*/ 107 h 190"/>
                  <a:gd name="T32" fmla="*/ 77 w 91"/>
                  <a:gd name="T33" fmla="*/ 164 h 190"/>
                  <a:gd name="T34" fmla="*/ 61 w 91"/>
                  <a:gd name="T35" fmla="*/ 180 h 190"/>
                  <a:gd name="T36" fmla="*/ 29 w 91"/>
                  <a:gd name="T37" fmla="*/ 162 h 190"/>
                  <a:gd name="T38" fmla="*/ 31 w 91"/>
                  <a:gd name="T39" fmla="*/ 128 h 190"/>
                  <a:gd name="T40" fmla="*/ 26 w 91"/>
                  <a:gd name="T41" fmla="*/ 81 h 190"/>
                  <a:gd name="T42" fmla="*/ 12 w 91"/>
                  <a:gd name="T43" fmla="*/ 55 h 190"/>
                  <a:gd name="T44" fmla="*/ 0 w 91"/>
                  <a:gd name="T45" fmla="*/ 23 h 190"/>
                  <a:gd name="T46" fmla="*/ 8 w 91"/>
                  <a:gd name="T47" fmla="*/ 8 h 190"/>
                  <a:gd name="T48" fmla="*/ 46 w 91"/>
                  <a:gd name="T49" fmla="*/ 12 h 190"/>
                  <a:gd name="T50" fmla="*/ 50 w 91"/>
                  <a:gd name="T51" fmla="*/ 2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" h="190">
                    <a:moveTo>
                      <a:pt x="50" y="28"/>
                    </a:moveTo>
                    <a:cubicBezTo>
                      <a:pt x="49" y="27"/>
                      <a:pt x="49" y="26"/>
                      <a:pt x="48" y="25"/>
                    </a:cubicBezTo>
                    <a:cubicBezTo>
                      <a:pt x="43" y="11"/>
                      <a:pt x="29" y="5"/>
                      <a:pt x="15" y="10"/>
                    </a:cubicBezTo>
                    <a:cubicBezTo>
                      <a:pt x="7" y="14"/>
                      <a:pt x="3" y="21"/>
                      <a:pt x="7" y="31"/>
                    </a:cubicBezTo>
                    <a:cubicBezTo>
                      <a:pt x="11" y="40"/>
                      <a:pt x="15" y="48"/>
                      <a:pt x="21" y="54"/>
                    </a:cubicBezTo>
                    <a:cubicBezTo>
                      <a:pt x="35" y="70"/>
                      <a:pt x="40" y="89"/>
                      <a:pt x="41" y="108"/>
                    </a:cubicBezTo>
                    <a:cubicBezTo>
                      <a:pt x="41" y="123"/>
                      <a:pt x="40" y="137"/>
                      <a:pt x="39" y="152"/>
                    </a:cubicBezTo>
                    <a:cubicBezTo>
                      <a:pt x="39" y="156"/>
                      <a:pt x="39" y="161"/>
                      <a:pt x="39" y="165"/>
                    </a:cubicBezTo>
                    <a:cubicBezTo>
                      <a:pt x="41" y="174"/>
                      <a:pt x="48" y="179"/>
                      <a:pt x="57" y="174"/>
                    </a:cubicBezTo>
                    <a:cubicBezTo>
                      <a:pt x="70" y="167"/>
                      <a:pt x="76" y="155"/>
                      <a:pt x="79" y="141"/>
                    </a:cubicBezTo>
                    <a:cubicBezTo>
                      <a:pt x="85" y="117"/>
                      <a:pt x="79" y="94"/>
                      <a:pt x="73" y="71"/>
                    </a:cubicBezTo>
                    <a:cubicBezTo>
                      <a:pt x="69" y="58"/>
                      <a:pt x="66" y="45"/>
                      <a:pt x="62" y="32"/>
                    </a:cubicBezTo>
                    <a:cubicBezTo>
                      <a:pt x="61" y="30"/>
                      <a:pt x="62" y="28"/>
                      <a:pt x="61" y="26"/>
                    </a:cubicBezTo>
                    <a:cubicBezTo>
                      <a:pt x="62" y="26"/>
                      <a:pt x="63" y="26"/>
                      <a:pt x="64" y="26"/>
                    </a:cubicBezTo>
                    <a:cubicBezTo>
                      <a:pt x="66" y="30"/>
                      <a:pt x="69" y="34"/>
                      <a:pt x="70" y="38"/>
                    </a:cubicBezTo>
                    <a:cubicBezTo>
                      <a:pt x="76" y="61"/>
                      <a:pt x="83" y="84"/>
                      <a:pt x="87" y="107"/>
                    </a:cubicBezTo>
                    <a:cubicBezTo>
                      <a:pt x="91" y="127"/>
                      <a:pt x="89" y="147"/>
                      <a:pt x="77" y="164"/>
                    </a:cubicBezTo>
                    <a:cubicBezTo>
                      <a:pt x="73" y="170"/>
                      <a:pt x="67" y="176"/>
                      <a:pt x="61" y="180"/>
                    </a:cubicBezTo>
                    <a:cubicBezTo>
                      <a:pt x="45" y="190"/>
                      <a:pt x="30" y="179"/>
                      <a:pt x="29" y="162"/>
                    </a:cubicBezTo>
                    <a:cubicBezTo>
                      <a:pt x="29" y="151"/>
                      <a:pt x="30" y="139"/>
                      <a:pt x="31" y="128"/>
                    </a:cubicBezTo>
                    <a:cubicBezTo>
                      <a:pt x="32" y="112"/>
                      <a:pt x="31" y="96"/>
                      <a:pt x="26" y="81"/>
                    </a:cubicBezTo>
                    <a:cubicBezTo>
                      <a:pt x="23" y="72"/>
                      <a:pt x="17" y="63"/>
                      <a:pt x="12" y="55"/>
                    </a:cubicBezTo>
                    <a:cubicBezTo>
                      <a:pt x="6" y="45"/>
                      <a:pt x="0" y="35"/>
                      <a:pt x="0" y="23"/>
                    </a:cubicBezTo>
                    <a:cubicBezTo>
                      <a:pt x="0" y="16"/>
                      <a:pt x="2" y="11"/>
                      <a:pt x="8" y="8"/>
                    </a:cubicBezTo>
                    <a:cubicBezTo>
                      <a:pt x="17" y="2"/>
                      <a:pt x="36" y="0"/>
                      <a:pt x="46" y="12"/>
                    </a:cubicBezTo>
                    <a:cubicBezTo>
                      <a:pt x="50" y="16"/>
                      <a:pt x="51" y="21"/>
                      <a:pt x="50" y="2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08"/>
              <p:cNvSpPr>
                <a:spLocks noEditPoints="1"/>
              </p:cNvSpPr>
              <p:nvPr/>
            </p:nvSpPr>
            <p:spPr bwMode="auto">
              <a:xfrm>
                <a:off x="4791076" y="4602163"/>
                <a:ext cx="249238" cy="314325"/>
              </a:xfrm>
              <a:custGeom>
                <a:avLst/>
                <a:gdLst>
                  <a:gd name="T0" fmla="*/ 61 w 92"/>
                  <a:gd name="T1" fmla="*/ 0 h 116"/>
                  <a:gd name="T2" fmla="*/ 71 w 92"/>
                  <a:gd name="T3" fmla="*/ 5 h 116"/>
                  <a:gd name="T4" fmla="*/ 78 w 92"/>
                  <a:gd name="T5" fmla="*/ 80 h 116"/>
                  <a:gd name="T6" fmla="*/ 55 w 92"/>
                  <a:gd name="T7" fmla="*/ 107 h 116"/>
                  <a:gd name="T8" fmla="*/ 18 w 92"/>
                  <a:gd name="T9" fmla="*/ 114 h 116"/>
                  <a:gd name="T10" fmla="*/ 6 w 92"/>
                  <a:gd name="T11" fmla="*/ 88 h 116"/>
                  <a:gd name="T12" fmla="*/ 19 w 92"/>
                  <a:gd name="T13" fmla="*/ 68 h 116"/>
                  <a:gd name="T14" fmla="*/ 43 w 92"/>
                  <a:gd name="T15" fmla="*/ 18 h 116"/>
                  <a:gd name="T16" fmla="*/ 61 w 92"/>
                  <a:gd name="T17" fmla="*/ 0 h 116"/>
                  <a:gd name="T18" fmla="*/ 81 w 92"/>
                  <a:gd name="T19" fmla="*/ 47 h 116"/>
                  <a:gd name="T20" fmla="*/ 74 w 92"/>
                  <a:gd name="T21" fmla="*/ 18 h 116"/>
                  <a:gd name="T22" fmla="*/ 62 w 92"/>
                  <a:gd name="T23" fmla="*/ 3 h 116"/>
                  <a:gd name="T24" fmla="*/ 49 w 92"/>
                  <a:gd name="T25" fmla="*/ 17 h 116"/>
                  <a:gd name="T26" fmla="*/ 48 w 92"/>
                  <a:gd name="T27" fmla="*/ 19 h 116"/>
                  <a:gd name="T28" fmla="*/ 21 w 92"/>
                  <a:gd name="T29" fmla="*/ 74 h 116"/>
                  <a:gd name="T30" fmla="*/ 11 w 92"/>
                  <a:gd name="T31" fmla="*/ 89 h 116"/>
                  <a:gd name="T32" fmla="*/ 21 w 92"/>
                  <a:gd name="T33" fmla="*/ 110 h 116"/>
                  <a:gd name="T34" fmla="*/ 59 w 92"/>
                  <a:gd name="T35" fmla="*/ 97 h 116"/>
                  <a:gd name="T36" fmla="*/ 81 w 92"/>
                  <a:gd name="T37" fmla="*/ 4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16">
                    <a:moveTo>
                      <a:pt x="61" y="0"/>
                    </a:moveTo>
                    <a:cubicBezTo>
                      <a:pt x="64" y="2"/>
                      <a:pt x="68" y="3"/>
                      <a:pt x="71" y="5"/>
                    </a:cubicBezTo>
                    <a:cubicBezTo>
                      <a:pt x="89" y="28"/>
                      <a:pt x="92" y="54"/>
                      <a:pt x="78" y="80"/>
                    </a:cubicBezTo>
                    <a:cubicBezTo>
                      <a:pt x="72" y="91"/>
                      <a:pt x="66" y="101"/>
                      <a:pt x="55" y="107"/>
                    </a:cubicBezTo>
                    <a:cubicBezTo>
                      <a:pt x="44" y="114"/>
                      <a:pt x="31" y="116"/>
                      <a:pt x="18" y="114"/>
                    </a:cubicBezTo>
                    <a:cubicBezTo>
                      <a:pt x="5" y="111"/>
                      <a:pt x="0" y="100"/>
                      <a:pt x="6" y="88"/>
                    </a:cubicBezTo>
                    <a:cubicBezTo>
                      <a:pt x="9" y="81"/>
                      <a:pt x="15" y="75"/>
                      <a:pt x="19" y="68"/>
                    </a:cubicBezTo>
                    <a:cubicBezTo>
                      <a:pt x="31" y="54"/>
                      <a:pt x="38" y="37"/>
                      <a:pt x="43" y="18"/>
                    </a:cubicBezTo>
                    <a:cubicBezTo>
                      <a:pt x="45" y="6"/>
                      <a:pt x="51" y="1"/>
                      <a:pt x="61" y="0"/>
                    </a:cubicBezTo>
                    <a:moveTo>
                      <a:pt x="81" y="47"/>
                    </a:moveTo>
                    <a:cubicBezTo>
                      <a:pt x="79" y="38"/>
                      <a:pt x="76" y="28"/>
                      <a:pt x="74" y="18"/>
                    </a:cubicBezTo>
                    <a:cubicBezTo>
                      <a:pt x="73" y="10"/>
                      <a:pt x="67" y="4"/>
                      <a:pt x="62" y="3"/>
                    </a:cubicBezTo>
                    <a:cubicBezTo>
                      <a:pt x="56" y="3"/>
                      <a:pt x="51" y="8"/>
                      <a:pt x="49" y="17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4" y="40"/>
                      <a:pt x="35" y="58"/>
                      <a:pt x="21" y="74"/>
                    </a:cubicBezTo>
                    <a:cubicBezTo>
                      <a:pt x="18" y="79"/>
                      <a:pt x="14" y="83"/>
                      <a:pt x="11" y="89"/>
                    </a:cubicBezTo>
                    <a:cubicBezTo>
                      <a:pt x="5" y="99"/>
                      <a:pt x="9" y="108"/>
                      <a:pt x="21" y="110"/>
                    </a:cubicBezTo>
                    <a:cubicBezTo>
                      <a:pt x="35" y="111"/>
                      <a:pt x="49" y="108"/>
                      <a:pt x="59" y="97"/>
                    </a:cubicBezTo>
                    <a:cubicBezTo>
                      <a:pt x="72" y="84"/>
                      <a:pt x="80" y="67"/>
                      <a:pt x="81" y="4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09"/>
              <p:cNvSpPr/>
              <p:nvPr/>
            </p:nvSpPr>
            <p:spPr bwMode="auto">
              <a:xfrm>
                <a:off x="4641851" y="3517900"/>
                <a:ext cx="195263" cy="230188"/>
              </a:xfrm>
              <a:custGeom>
                <a:avLst/>
                <a:gdLst>
                  <a:gd name="T0" fmla="*/ 58 w 72"/>
                  <a:gd name="T1" fmla="*/ 39 h 85"/>
                  <a:gd name="T2" fmla="*/ 46 w 72"/>
                  <a:gd name="T3" fmla="*/ 24 h 85"/>
                  <a:gd name="T4" fmla="*/ 15 w 72"/>
                  <a:gd name="T5" fmla="*/ 8 h 85"/>
                  <a:gd name="T6" fmla="*/ 8 w 72"/>
                  <a:gd name="T7" fmla="*/ 16 h 85"/>
                  <a:gd name="T8" fmla="*/ 43 w 72"/>
                  <a:gd name="T9" fmla="*/ 72 h 85"/>
                  <a:gd name="T10" fmla="*/ 52 w 72"/>
                  <a:gd name="T11" fmla="*/ 76 h 85"/>
                  <a:gd name="T12" fmla="*/ 66 w 72"/>
                  <a:gd name="T13" fmla="*/ 65 h 85"/>
                  <a:gd name="T14" fmla="*/ 65 w 72"/>
                  <a:gd name="T15" fmla="*/ 56 h 85"/>
                  <a:gd name="T16" fmla="*/ 67 w 72"/>
                  <a:gd name="T17" fmla="*/ 47 h 85"/>
                  <a:gd name="T18" fmla="*/ 70 w 72"/>
                  <a:gd name="T19" fmla="*/ 53 h 85"/>
                  <a:gd name="T20" fmla="*/ 71 w 72"/>
                  <a:gd name="T21" fmla="*/ 71 h 85"/>
                  <a:gd name="T22" fmla="*/ 51 w 72"/>
                  <a:gd name="T23" fmla="*/ 81 h 85"/>
                  <a:gd name="T24" fmla="*/ 5 w 72"/>
                  <a:gd name="T25" fmla="*/ 31 h 85"/>
                  <a:gd name="T26" fmla="*/ 2 w 72"/>
                  <a:gd name="T27" fmla="*/ 16 h 85"/>
                  <a:gd name="T28" fmla="*/ 10 w 72"/>
                  <a:gd name="T29" fmla="*/ 3 h 85"/>
                  <a:gd name="T30" fmla="*/ 58 w 72"/>
                  <a:gd name="T31" fmla="*/ 3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85">
                    <a:moveTo>
                      <a:pt x="58" y="39"/>
                    </a:moveTo>
                    <a:cubicBezTo>
                      <a:pt x="54" y="34"/>
                      <a:pt x="50" y="29"/>
                      <a:pt x="46" y="24"/>
                    </a:cubicBezTo>
                    <a:cubicBezTo>
                      <a:pt x="38" y="15"/>
                      <a:pt x="29" y="8"/>
                      <a:pt x="15" y="8"/>
                    </a:cubicBezTo>
                    <a:cubicBezTo>
                      <a:pt x="9" y="8"/>
                      <a:pt x="7" y="10"/>
                      <a:pt x="8" y="16"/>
                    </a:cubicBezTo>
                    <a:cubicBezTo>
                      <a:pt x="12" y="40"/>
                      <a:pt x="21" y="60"/>
                      <a:pt x="43" y="72"/>
                    </a:cubicBezTo>
                    <a:cubicBezTo>
                      <a:pt x="46" y="73"/>
                      <a:pt x="49" y="75"/>
                      <a:pt x="52" y="76"/>
                    </a:cubicBezTo>
                    <a:cubicBezTo>
                      <a:pt x="62" y="78"/>
                      <a:pt x="66" y="75"/>
                      <a:pt x="66" y="65"/>
                    </a:cubicBezTo>
                    <a:cubicBezTo>
                      <a:pt x="67" y="62"/>
                      <a:pt x="66" y="59"/>
                      <a:pt x="65" y="56"/>
                    </a:cubicBezTo>
                    <a:cubicBezTo>
                      <a:pt x="65" y="53"/>
                      <a:pt x="65" y="50"/>
                      <a:pt x="67" y="47"/>
                    </a:cubicBezTo>
                    <a:cubicBezTo>
                      <a:pt x="68" y="49"/>
                      <a:pt x="70" y="51"/>
                      <a:pt x="70" y="53"/>
                    </a:cubicBezTo>
                    <a:cubicBezTo>
                      <a:pt x="71" y="59"/>
                      <a:pt x="72" y="66"/>
                      <a:pt x="71" y="71"/>
                    </a:cubicBezTo>
                    <a:cubicBezTo>
                      <a:pt x="70" y="81"/>
                      <a:pt x="62" y="85"/>
                      <a:pt x="51" y="81"/>
                    </a:cubicBezTo>
                    <a:cubicBezTo>
                      <a:pt x="26" y="73"/>
                      <a:pt x="12" y="56"/>
                      <a:pt x="5" y="31"/>
                    </a:cubicBezTo>
                    <a:cubicBezTo>
                      <a:pt x="4" y="26"/>
                      <a:pt x="3" y="21"/>
                      <a:pt x="2" y="16"/>
                    </a:cubicBezTo>
                    <a:cubicBezTo>
                      <a:pt x="0" y="10"/>
                      <a:pt x="4" y="4"/>
                      <a:pt x="10" y="3"/>
                    </a:cubicBezTo>
                    <a:cubicBezTo>
                      <a:pt x="31" y="0"/>
                      <a:pt x="57" y="20"/>
                      <a:pt x="58" y="3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10"/>
              <p:cNvSpPr/>
              <p:nvPr/>
            </p:nvSpPr>
            <p:spPr bwMode="auto">
              <a:xfrm>
                <a:off x="4603751" y="4962525"/>
                <a:ext cx="125413" cy="115888"/>
              </a:xfrm>
              <a:custGeom>
                <a:avLst/>
                <a:gdLst>
                  <a:gd name="T0" fmla="*/ 5 w 46"/>
                  <a:gd name="T1" fmla="*/ 14 h 43"/>
                  <a:gd name="T2" fmla="*/ 22 w 46"/>
                  <a:gd name="T3" fmla="*/ 36 h 43"/>
                  <a:gd name="T4" fmla="*/ 37 w 46"/>
                  <a:gd name="T5" fmla="*/ 17 h 43"/>
                  <a:gd name="T6" fmla="*/ 14 w 46"/>
                  <a:gd name="T7" fmla="*/ 6 h 43"/>
                  <a:gd name="T8" fmla="*/ 36 w 46"/>
                  <a:gd name="T9" fmla="*/ 4 h 43"/>
                  <a:gd name="T10" fmla="*/ 39 w 46"/>
                  <a:gd name="T11" fmla="*/ 31 h 43"/>
                  <a:gd name="T12" fmla="*/ 13 w 46"/>
                  <a:gd name="T13" fmla="*/ 38 h 43"/>
                  <a:gd name="T14" fmla="*/ 5 w 46"/>
                  <a:gd name="T15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3">
                    <a:moveTo>
                      <a:pt x="5" y="14"/>
                    </a:moveTo>
                    <a:cubicBezTo>
                      <a:pt x="5" y="27"/>
                      <a:pt x="13" y="36"/>
                      <a:pt x="22" y="36"/>
                    </a:cubicBezTo>
                    <a:cubicBezTo>
                      <a:pt x="29" y="36"/>
                      <a:pt x="37" y="26"/>
                      <a:pt x="37" y="17"/>
                    </a:cubicBezTo>
                    <a:cubicBezTo>
                      <a:pt x="37" y="9"/>
                      <a:pt x="32" y="7"/>
                      <a:pt x="14" y="6"/>
                    </a:cubicBezTo>
                    <a:cubicBezTo>
                      <a:pt x="18" y="0"/>
                      <a:pt x="29" y="0"/>
                      <a:pt x="36" y="4"/>
                    </a:cubicBezTo>
                    <a:cubicBezTo>
                      <a:pt x="44" y="9"/>
                      <a:pt x="46" y="20"/>
                      <a:pt x="39" y="31"/>
                    </a:cubicBezTo>
                    <a:cubicBezTo>
                      <a:pt x="34" y="41"/>
                      <a:pt x="24" y="43"/>
                      <a:pt x="13" y="38"/>
                    </a:cubicBezTo>
                    <a:cubicBezTo>
                      <a:pt x="3" y="33"/>
                      <a:pt x="0" y="25"/>
                      <a:pt x="5" y="1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1"/>
              <p:cNvSpPr/>
              <p:nvPr/>
            </p:nvSpPr>
            <p:spPr bwMode="auto">
              <a:xfrm>
                <a:off x="3560763" y="4430713"/>
                <a:ext cx="53975" cy="106363"/>
              </a:xfrm>
              <a:custGeom>
                <a:avLst/>
                <a:gdLst>
                  <a:gd name="T0" fmla="*/ 0 w 20"/>
                  <a:gd name="T1" fmla="*/ 30 h 39"/>
                  <a:gd name="T2" fmla="*/ 12 w 20"/>
                  <a:gd name="T3" fmla="*/ 3 h 39"/>
                  <a:gd name="T4" fmla="*/ 17 w 20"/>
                  <a:gd name="T5" fmla="*/ 0 h 39"/>
                  <a:gd name="T6" fmla="*/ 20 w 20"/>
                  <a:gd name="T7" fmla="*/ 6 h 39"/>
                  <a:gd name="T8" fmla="*/ 10 w 20"/>
                  <a:gd name="T9" fmla="*/ 34 h 39"/>
                  <a:gd name="T10" fmla="*/ 4 w 20"/>
                  <a:gd name="T11" fmla="*/ 39 h 39"/>
                  <a:gd name="T12" fmla="*/ 0 w 20"/>
                  <a:gd name="T13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9">
                    <a:moveTo>
                      <a:pt x="0" y="30"/>
                    </a:moveTo>
                    <a:cubicBezTo>
                      <a:pt x="4" y="21"/>
                      <a:pt x="7" y="12"/>
                      <a:pt x="12" y="3"/>
                    </a:cubicBezTo>
                    <a:cubicBezTo>
                      <a:pt x="12" y="2"/>
                      <a:pt x="15" y="1"/>
                      <a:pt x="17" y="0"/>
                    </a:cubicBezTo>
                    <a:cubicBezTo>
                      <a:pt x="18" y="2"/>
                      <a:pt x="20" y="5"/>
                      <a:pt x="20" y="6"/>
                    </a:cubicBezTo>
                    <a:cubicBezTo>
                      <a:pt x="17" y="16"/>
                      <a:pt x="14" y="25"/>
                      <a:pt x="10" y="34"/>
                    </a:cubicBezTo>
                    <a:cubicBezTo>
                      <a:pt x="9" y="36"/>
                      <a:pt x="6" y="37"/>
                      <a:pt x="4" y="39"/>
                    </a:cubicBezTo>
                    <a:cubicBezTo>
                      <a:pt x="3" y="36"/>
                      <a:pt x="2" y="34"/>
                      <a:pt x="0" y="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12"/>
              <p:cNvSpPr/>
              <p:nvPr/>
            </p:nvSpPr>
            <p:spPr bwMode="auto">
              <a:xfrm>
                <a:off x="3576638" y="4502150"/>
                <a:ext cx="60325" cy="93663"/>
              </a:xfrm>
              <a:custGeom>
                <a:avLst/>
                <a:gdLst>
                  <a:gd name="T0" fmla="*/ 22 w 22"/>
                  <a:gd name="T1" fmla="*/ 0 h 35"/>
                  <a:gd name="T2" fmla="*/ 19 w 22"/>
                  <a:gd name="T3" fmla="*/ 16 h 35"/>
                  <a:gd name="T4" fmla="*/ 12 w 22"/>
                  <a:gd name="T5" fmla="*/ 32 h 35"/>
                  <a:gd name="T6" fmla="*/ 6 w 22"/>
                  <a:gd name="T7" fmla="*/ 35 h 35"/>
                  <a:gd name="T8" fmla="*/ 2 w 22"/>
                  <a:gd name="T9" fmla="*/ 31 h 35"/>
                  <a:gd name="T10" fmla="*/ 22 w 22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5">
                    <a:moveTo>
                      <a:pt x="22" y="0"/>
                    </a:moveTo>
                    <a:cubicBezTo>
                      <a:pt x="21" y="6"/>
                      <a:pt x="20" y="11"/>
                      <a:pt x="19" y="16"/>
                    </a:cubicBezTo>
                    <a:cubicBezTo>
                      <a:pt x="17" y="21"/>
                      <a:pt x="15" y="27"/>
                      <a:pt x="12" y="32"/>
                    </a:cubicBezTo>
                    <a:cubicBezTo>
                      <a:pt x="11" y="34"/>
                      <a:pt x="8" y="35"/>
                      <a:pt x="6" y="35"/>
                    </a:cubicBezTo>
                    <a:cubicBezTo>
                      <a:pt x="5" y="35"/>
                      <a:pt x="2" y="32"/>
                      <a:pt x="2" y="31"/>
                    </a:cubicBezTo>
                    <a:cubicBezTo>
                      <a:pt x="0" y="22"/>
                      <a:pt x="11" y="4"/>
                      <a:pt x="22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13"/>
              <p:cNvSpPr/>
              <p:nvPr/>
            </p:nvSpPr>
            <p:spPr bwMode="auto">
              <a:xfrm>
                <a:off x="3814763" y="4886325"/>
                <a:ext cx="26988" cy="100013"/>
              </a:xfrm>
              <a:custGeom>
                <a:avLst/>
                <a:gdLst>
                  <a:gd name="T0" fmla="*/ 10 w 10"/>
                  <a:gd name="T1" fmla="*/ 10 h 37"/>
                  <a:gd name="T2" fmla="*/ 7 w 10"/>
                  <a:gd name="T3" fmla="*/ 32 h 37"/>
                  <a:gd name="T4" fmla="*/ 4 w 10"/>
                  <a:gd name="T5" fmla="*/ 37 h 37"/>
                  <a:gd name="T6" fmla="*/ 0 w 10"/>
                  <a:gd name="T7" fmla="*/ 33 h 37"/>
                  <a:gd name="T8" fmla="*/ 0 w 10"/>
                  <a:gd name="T9" fmla="*/ 20 h 37"/>
                  <a:gd name="T10" fmla="*/ 4 w 10"/>
                  <a:gd name="T11" fmla="*/ 5 h 37"/>
                  <a:gd name="T12" fmla="*/ 7 w 10"/>
                  <a:gd name="T13" fmla="*/ 0 h 37"/>
                  <a:gd name="T14" fmla="*/ 10 w 10"/>
                  <a:gd name="T15" fmla="*/ 6 h 37"/>
                  <a:gd name="T16" fmla="*/ 10 w 10"/>
                  <a:gd name="T1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37">
                    <a:moveTo>
                      <a:pt x="10" y="10"/>
                    </a:moveTo>
                    <a:cubicBezTo>
                      <a:pt x="9" y="17"/>
                      <a:pt x="9" y="25"/>
                      <a:pt x="7" y="32"/>
                    </a:cubicBezTo>
                    <a:cubicBezTo>
                      <a:pt x="7" y="34"/>
                      <a:pt x="5" y="35"/>
                      <a:pt x="4" y="37"/>
                    </a:cubicBezTo>
                    <a:cubicBezTo>
                      <a:pt x="3" y="36"/>
                      <a:pt x="0" y="34"/>
                      <a:pt x="0" y="33"/>
                    </a:cubicBezTo>
                    <a:cubicBezTo>
                      <a:pt x="0" y="29"/>
                      <a:pt x="0" y="24"/>
                      <a:pt x="0" y="20"/>
                    </a:cubicBezTo>
                    <a:cubicBezTo>
                      <a:pt x="1" y="15"/>
                      <a:pt x="2" y="10"/>
                      <a:pt x="4" y="5"/>
                    </a:cubicBezTo>
                    <a:cubicBezTo>
                      <a:pt x="4" y="3"/>
                      <a:pt x="6" y="2"/>
                      <a:pt x="7" y="0"/>
                    </a:cubicBezTo>
                    <a:cubicBezTo>
                      <a:pt x="8" y="2"/>
                      <a:pt x="9" y="4"/>
                      <a:pt x="10" y="6"/>
                    </a:cubicBezTo>
                    <a:cubicBezTo>
                      <a:pt x="10" y="7"/>
                      <a:pt x="10" y="8"/>
                      <a:pt x="10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14"/>
              <p:cNvSpPr/>
              <p:nvPr/>
            </p:nvSpPr>
            <p:spPr bwMode="auto">
              <a:xfrm>
                <a:off x="3595688" y="4572000"/>
                <a:ext cx="57150" cy="92075"/>
              </a:xfrm>
              <a:custGeom>
                <a:avLst/>
                <a:gdLst>
                  <a:gd name="T0" fmla="*/ 6 w 21"/>
                  <a:gd name="T1" fmla="*/ 34 h 34"/>
                  <a:gd name="T2" fmla="*/ 18 w 21"/>
                  <a:gd name="T3" fmla="*/ 0 h 34"/>
                  <a:gd name="T4" fmla="*/ 6 w 21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4">
                    <a:moveTo>
                      <a:pt x="6" y="34"/>
                    </a:moveTo>
                    <a:cubicBezTo>
                      <a:pt x="0" y="26"/>
                      <a:pt x="7" y="7"/>
                      <a:pt x="18" y="0"/>
                    </a:cubicBezTo>
                    <a:cubicBezTo>
                      <a:pt x="21" y="7"/>
                      <a:pt x="14" y="28"/>
                      <a:pt x="6" y="3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5"/>
              <p:cNvSpPr/>
              <p:nvPr/>
            </p:nvSpPr>
            <p:spPr bwMode="auto">
              <a:xfrm>
                <a:off x="3848101" y="4908550"/>
                <a:ext cx="31750" cy="96838"/>
              </a:xfrm>
              <a:custGeom>
                <a:avLst/>
                <a:gdLst>
                  <a:gd name="T0" fmla="*/ 3 w 12"/>
                  <a:gd name="T1" fmla="*/ 36 h 36"/>
                  <a:gd name="T2" fmla="*/ 0 w 12"/>
                  <a:gd name="T3" fmla="*/ 25 h 36"/>
                  <a:gd name="T4" fmla="*/ 6 w 12"/>
                  <a:gd name="T5" fmla="*/ 3 h 36"/>
                  <a:gd name="T6" fmla="*/ 10 w 12"/>
                  <a:gd name="T7" fmla="*/ 0 h 36"/>
                  <a:gd name="T8" fmla="*/ 12 w 12"/>
                  <a:gd name="T9" fmla="*/ 4 h 36"/>
                  <a:gd name="T10" fmla="*/ 6 w 12"/>
                  <a:gd name="T11" fmla="*/ 35 h 36"/>
                  <a:gd name="T12" fmla="*/ 3 w 12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6">
                    <a:moveTo>
                      <a:pt x="3" y="36"/>
                    </a:moveTo>
                    <a:cubicBezTo>
                      <a:pt x="2" y="32"/>
                      <a:pt x="0" y="28"/>
                      <a:pt x="0" y="25"/>
                    </a:cubicBezTo>
                    <a:cubicBezTo>
                      <a:pt x="1" y="18"/>
                      <a:pt x="4" y="10"/>
                      <a:pt x="6" y="3"/>
                    </a:cubicBezTo>
                    <a:cubicBezTo>
                      <a:pt x="6" y="2"/>
                      <a:pt x="9" y="1"/>
                      <a:pt x="10" y="0"/>
                    </a:cubicBezTo>
                    <a:cubicBezTo>
                      <a:pt x="11" y="1"/>
                      <a:pt x="12" y="3"/>
                      <a:pt x="12" y="4"/>
                    </a:cubicBezTo>
                    <a:cubicBezTo>
                      <a:pt x="12" y="15"/>
                      <a:pt x="10" y="25"/>
                      <a:pt x="6" y="35"/>
                    </a:cubicBezTo>
                    <a:cubicBezTo>
                      <a:pt x="5" y="35"/>
                      <a:pt x="4" y="36"/>
                      <a:pt x="3" y="3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16"/>
              <p:cNvSpPr/>
              <p:nvPr/>
            </p:nvSpPr>
            <p:spPr bwMode="auto">
              <a:xfrm>
                <a:off x="4424363" y="5065713"/>
                <a:ext cx="68263" cy="69850"/>
              </a:xfrm>
              <a:custGeom>
                <a:avLst/>
                <a:gdLst>
                  <a:gd name="T0" fmla="*/ 0 w 25"/>
                  <a:gd name="T1" fmla="*/ 19 h 26"/>
                  <a:gd name="T2" fmla="*/ 14 w 25"/>
                  <a:gd name="T3" fmla="*/ 18 h 26"/>
                  <a:gd name="T4" fmla="*/ 20 w 25"/>
                  <a:gd name="T5" fmla="*/ 13 h 26"/>
                  <a:gd name="T6" fmla="*/ 12 w 25"/>
                  <a:gd name="T7" fmla="*/ 7 h 26"/>
                  <a:gd name="T8" fmla="*/ 5 w 25"/>
                  <a:gd name="T9" fmla="*/ 7 h 26"/>
                  <a:gd name="T10" fmla="*/ 15 w 25"/>
                  <a:gd name="T11" fmla="*/ 2 h 26"/>
                  <a:gd name="T12" fmla="*/ 25 w 25"/>
                  <a:gd name="T13" fmla="*/ 16 h 26"/>
                  <a:gd name="T14" fmla="*/ 11 w 25"/>
                  <a:gd name="T15" fmla="*/ 26 h 26"/>
                  <a:gd name="T16" fmla="*/ 0 w 25"/>
                  <a:gd name="T17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0" y="19"/>
                    </a:moveTo>
                    <a:cubicBezTo>
                      <a:pt x="5" y="19"/>
                      <a:pt x="10" y="19"/>
                      <a:pt x="14" y="18"/>
                    </a:cubicBezTo>
                    <a:cubicBezTo>
                      <a:pt x="16" y="18"/>
                      <a:pt x="18" y="15"/>
                      <a:pt x="20" y="13"/>
                    </a:cubicBezTo>
                    <a:cubicBezTo>
                      <a:pt x="17" y="11"/>
                      <a:pt x="15" y="9"/>
                      <a:pt x="12" y="7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8" y="2"/>
                      <a:pt x="11" y="0"/>
                      <a:pt x="15" y="2"/>
                    </a:cubicBezTo>
                    <a:cubicBezTo>
                      <a:pt x="21" y="3"/>
                      <a:pt x="25" y="10"/>
                      <a:pt x="25" y="16"/>
                    </a:cubicBezTo>
                    <a:cubicBezTo>
                      <a:pt x="24" y="21"/>
                      <a:pt x="18" y="25"/>
                      <a:pt x="11" y="26"/>
                    </a:cubicBezTo>
                    <a:cubicBezTo>
                      <a:pt x="6" y="26"/>
                      <a:pt x="1" y="25"/>
                      <a:pt x="0" y="1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17"/>
              <p:cNvSpPr/>
              <p:nvPr/>
            </p:nvSpPr>
            <p:spPr bwMode="auto">
              <a:xfrm>
                <a:off x="3897313" y="4959350"/>
                <a:ext cx="28575" cy="53975"/>
              </a:xfrm>
              <a:custGeom>
                <a:avLst/>
                <a:gdLst>
                  <a:gd name="T0" fmla="*/ 7 w 11"/>
                  <a:gd name="T1" fmla="*/ 0 h 20"/>
                  <a:gd name="T2" fmla="*/ 5 w 11"/>
                  <a:gd name="T3" fmla="*/ 20 h 20"/>
                  <a:gd name="T4" fmla="*/ 7 w 11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0">
                    <a:moveTo>
                      <a:pt x="7" y="0"/>
                    </a:moveTo>
                    <a:cubicBezTo>
                      <a:pt x="11" y="6"/>
                      <a:pt x="10" y="15"/>
                      <a:pt x="5" y="20"/>
                    </a:cubicBezTo>
                    <a:cubicBezTo>
                      <a:pt x="0" y="15"/>
                      <a:pt x="1" y="6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18"/>
              <p:cNvSpPr/>
              <p:nvPr/>
            </p:nvSpPr>
            <p:spPr bwMode="auto">
              <a:xfrm>
                <a:off x="3951288" y="5030788"/>
                <a:ext cx="23813" cy="23813"/>
              </a:xfrm>
              <a:custGeom>
                <a:avLst/>
                <a:gdLst>
                  <a:gd name="T0" fmla="*/ 0 w 9"/>
                  <a:gd name="T1" fmla="*/ 0 h 9"/>
                  <a:gd name="T2" fmla="*/ 8 w 9"/>
                  <a:gd name="T3" fmla="*/ 9 h 9"/>
                  <a:gd name="T4" fmla="*/ 0 w 9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cubicBezTo>
                      <a:pt x="7" y="0"/>
                      <a:pt x="9" y="2"/>
                      <a:pt x="8" y="9"/>
                    </a:cubicBezTo>
                    <a:cubicBezTo>
                      <a:pt x="3" y="9"/>
                      <a:pt x="3" y="8"/>
                      <a:pt x="0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19"/>
              <p:cNvSpPr/>
              <p:nvPr/>
            </p:nvSpPr>
            <p:spPr bwMode="auto">
              <a:xfrm>
                <a:off x="4376738" y="3640138"/>
                <a:ext cx="69850" cy="80963"/>
              </a:xfrm>
              <a:custGeom>
                <a:avLst/>
                <a:gdLst>
                  <a:gd name="T0" fmla="*/ 0 w 26"/>
                  <a:gd name="T1" fmla="*/ 13 h 30"/>
                  <a:gd name="T2" fmla="*/ 11 w 26"/>
                  <a:gd name="T3" fmla="*/ 24 h 30"/>
                  <a:gd name="T4" fmla="*/ 18 w 26"/>
                  <a:gd name="T5" fmla="*/ 18 h 30"/>
                  <a:gd name="T6" fmla="*/ 8 w 26"/>
                  <a:gd name="T7" fmla="*/ 3 h 30"/>
                  <a:gd name="T8" fmla="*/ 22 w 26"/>
                  <a:gd name="T9" fmla="*/ 5 h 30"/>
                  <a:gd name="T10" fmla="*/ 22 w 26"/>
                  <a:gd name="T11" fmla="*/ 22 h 30"/>
                  <a:gd name="T12" fmla="*/ 7 w 26"/>
                  <a:gd name="T13" fmla="*/ 28 h 30"/>
                  <a:gd name="T14" fmla="*/ 0 w 26"/>
                  <a:gd name="T15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0">
                    <a:moveTo>
                      <a:pt x="0" y="13"/>
                    </a:moveTo>
                    <a:cubicBezTo>
                      <a:pt x="3" y="20"/>
                      <a:pt x="5" y="26"/>
                      <a:pt x="11" y="24"/>
                    </a:cubicBezTo>
                    <a:cubicBezTo>
                      <a:pt x="14" y="23"/>
                      <a:pt x="17" y="20"/>
                      <a:pt x="18" y="18"/>
                    </a:cubicBezTo>
                    <a:cubicBezTo>
                      <a:pt x="20" y="12"/>
                      <a:pt x="18" y="10"/>
                      <a:pt x="8" y="3"/>
                    </a:cubicBezTo>
                    <a:cubicBezTo>
                      <a:pt x="13" y="0"/>
                      <a:pt x="18" y="1"/>
                      <a:pt x="22" y="5"/>
                    </a:cubicBezTo>
                    <a:cubicBezTo>
                      <a:pt x="26" y="9"/>
                      <a:pt x="26" y="16"/>
                      <a:pt x="22" y="22"/>
                    </a:cubicBezTo>
                    <a:cubicBezTo>
                      <a:pt x="19" y="27"/>
                      <a:pt x="13" y="30"/>
                      <a:pt x="7" y="28"/>
                    </a:cubicBezTo>
                    <a:cubicBezTo>
                      <a:pt x="1" y="26"/>
                      <a:pt x="0" y="21"/>
                      <a:pt x="0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20"/>
              <p:cNvSpPr/>
              <p:nvPr/>
            </p:nvSpPr>
            <p:spPr bwMode="auto">
              <a:xfrm>
                <a:off x="4387851" y="3490913"/>
                <a:ext cx="39688" cy="41275"/>
              </a:xfrm>
              <a:custGeom>
                <a:avLst/>
                <a:gdLst>
                  <a:gd name="T0" fmla="*/ 12 w 15"/>
                  <a:gd name="T1" fmla="*/ 0 h 15"/>
                  <a:gd name="T2" fmla="*/ 14 w 15"/>
                  <a:gd name="T3" fmla="*/ 4 h 15"/>
                  <a:gd name="T4" fmla="*/ 7 w 15"/>
                  <a:gd name="T5" fmla="*/ 13 h 15"/>
                  <a:gd name="T6" fmla="*/ 0 w 15"/>
                  <a:gd name="T7" fmla="*/ 14 h 15"/>
                  <a:gd name="T8" fmla="*/ 12 w 1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2" y="1"/>
                      <a:pt x="15" y="3"/>
                      <a:pt x="14" y="4"/>
                    </a:cubicBezTo>
                    <a:cubicBezTo>
                      <a:pt x="12" y="8"/>
                      <a:pt x="10" y="11"/>
                      <a:pt x="7" y="13"/>
                    </a:cubicBezTo>
                    <a:cubicBezTo>
                      <a:pt x="6" y="15"/>
                      <a:pt x="3" y="14"/>
                      <a:pt x="0" y="14"/>
                    </a:cubicBezTo>
                    <a:cubicBezTo>
                      <a:pt x="5" y="9"/>
                      <a:pt x="8" y="5"/>
                      <a:pt x="12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21"/>
              <p:cNvSpPr/>
              <p:nvPr/>
            </p:nvSpPr>
            <p:spPr bwMode="auto">
              <a:xfrm>
                <a:off x="4121151" y="2838450"/>
                <a:ext cx="26988" cy="55563"/>
              </a:xfrm>
              <a:custGeom>
                <a:avLst/>
                <a:gdLst>
                  <a:gd name="T0" fmla="*/ 8 w 10"/>
                  <a:gd name="T1" fmla="*/ 21 h 21"/>
                  <a:gd name="T2" fmla="*/ 2 w 10"/>
                  <a:gd name="T3" fmla="*/ 15 h 21"/>
                  <a:gd name="T4" fmla="*/ 1 w 10"/>
                  <a:gd name="T5" fmla="*/ 3 h 21"/>
                  <a:gd name="T6" fmla="*/ 7 w 10"/>
                  <a:gd name="T7" fmla="*/ 5 h 21"/>
                  <a:gd name="T8" fmla="*/ 10 w 10"/>
                  <a:gd name="T9" fmla="*/ 20 h 21"/>
                  <a:gd name="T10" fmla="*/ 8 w 10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1">
                    <a:moveTo>
                      <a:pt x="8" y="21"/>
                    </a:moveTo>
                    <a:cubicBezTo>
                      <a:pt x="6" y="19"/>
                      <a:pt x="3" y="18"/>
                      <a:pt x="2" y="15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2" y="0"/>
                      <a:pt x="6" y="2"/>
                      <a:pt x="7" y="5"/>
                    </a:cubicBezTo>
                    <a:cubicBezTo>
                      <a:pt x="9" y="9"/>
                      <a:pt x="9" y="15"/>
                      <a:pt x="10" y="20"/>
                    </a:cubicBezTo>
                    <a:cubicBezTo>
                      <a:pt x="10" y="20"/>
                      <a:pt x="9" y="21"/>
                      <a:pt x="8" y="2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22"/>
              <p:cNvSpPr/>
              <p:nvPr/>
            </p:nvSpPr>
            <p:spPr bwMode="auto">
              <a:xfrm>
                <a:off x="4148138" y="2846388"/>
                <a:ext cx="30163" cy="39688"/>
              </a:xfrm>
              <a:custGeom>
                <a:avLst/>
                <a:gdLst>
                  <a:gd name="T0" fmla="*/ 9 w 11"/>
                  <a:gd name="T1" fmla="*/ 15 h 15"/>
                  <a:gd name="T2" fmla="*/ 3 w 11"/>
                  <a:gd name="T3" fmla="*/ 0 h 15"/>
                  <a:gd name="T4" fmla="*/ 9 w 11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5">
                    <a:moveTo>
                      <a:pt x="9" y="15"/>
                    </a:moveTo>
                    <a:cubicBezTo>
                      <a:pt x="2" y="15"/>
                      <a:pt x="0" y="10"/>
                      <a:pt x="3" y="0"/>
                    </a:cubicBezTo>
                    <a:cubicBezTo>
                      <a:pt x="9" y="1"/>
                      <a:pt x="11" y="5"/>
                      <a:pt x="9" y="1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23"/>
              <p:cNvSpPr/>
              <p:nvPr/>
            </p:nvSpPr>
            <p:spPr bwMode="auto">
              <a:xfrm>
                <a:off x="4102101" y="3027363"/>
                <a:ext cx="33338" cy="49213"/>
              </a:xfrm>
              <a:custGeom>
                <a:avLst/>
                <a:gdLst>
                  <a:gd name="T0" fmla="*/ 5 w 12"/>
                  <a:gd name="T1" fmla="*/ 0 h 18"/>
                  <a:gd name="T2" fmla="*/ 12 w 12"/>
                  <a:gd name="T3" fmla="*/ 18 h 18"/>
                  <a:gd name="T4" fmla="*/ 5 w 1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8">
                    <a:moveTo>
                      <a:pt x="5" y="0"/>
                    </a:moveTo>
                    <a:cubicBezTo>
                      <a:pt x="7" y="7"/>
                      <a:pt x="9" y="12"/>
                      <a:pt x="12" y="18"/>
                    </a:cubicBezTo>
                    <a:cubicBezTo>
                      <a:pt x="4" y="17"/>
                      <a:pt x="0" y="8"/>
                      <a:pt x="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24"/>
              <p:cNvSpPr/>
              <p:nvPr/>
            </p:nvSpPr>
            <p:spPr bwMode="auto">
              <a:xfrm>
                <a:off x="4132263" y="2608263"/>
                <a:ext cx="22225" cy="50800"/>
              </a:xfrm>
              <a:custGeom>
                <a:avLst/>
                <a:gdLst>
                  <a:gd name="T0" fmla="*/ 3 w 8"/>
                  <a:gd name="T1" fmla="*/ 0 h 19"/>
                  <a:gd name="T2" fmla="*/ 8 w 8"/>
                  <a:gd name="T3" fmla="*/ 16 h 19"/>
                  <a:gd name="T4" fmla="*/ 7 w 8"/>
                  <a:gd name="T5" fmla="*/ 19 h 19"/>
                  <a:gd name="T6" fmla="*/ 4 w 8"/>
                  <a:gd name="T7" fmla="*/ 17 h 19"/>
                  <a:gd name="T8" fmla="*/ 0 w 8"/>
                  <a:gd name="T9" fmla="*/ 1 h 19"/>
                  <a:gd name="T10" fmla="*/ 3 w 8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9">
                    <a:moveTo>
                      <a:pt x="3" y="0"/>
                    </a:moveTo>
                    <a:cubicBezTo>
                      <a:pt x="5" y="6"/>
                      <a:pt x="7" y="11"/>
                      <a:pt x="8" y="16"/>
                    </a:cubicBezTo>
                    <a:cubicBezTo>
                      <a:pt x="8" y="16"/>
                      <a:pt x="7" y="18"/>
                      <a:pt x="7" y="19"/>
                    </a:cubicBezTo>
                    <a:cubicBezTo>
                      <a:pt x="6" y="18"/>
                      <a:pt x="4" y="18"/>
                      <a:pt x="4" y="17"/>
                    </a:cubicBezTo>
                    <a:cubicBezTo>
                      <a:pt x="2" y="12"/>
                      <a:pt x="1" y="6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25"/>
              <p:cNvSpPr/>
              <p:nvPr/>
            </p:nvSpPr>
            <p:spPr bwMode="auto">
              <a:xfrm>
                <a:off x="4546601" y="2608263"/>
                <a:ext cx="19050" cy="50800"/>
              </a:xfrm>
              <a:custGeom>
                <a:avLst/>
                <a:gdLst>
                  <a:gd name="T0" fmla="*/ 7 w 7"/>
                  <a:gd name="T1" fmla="*/ 1 h 19"/>
                  <a:gd name="T2" fmla="*/ 4 w 7"/>
                  <a:gd name="T3" fmla="*/ 16 h 19"/>
                  <a:gd name="T4" fmla="*/ 1 w 7"/>
                  <a:gd name="T5" fmla="*/ 19 h 19"/>
                  <a:gd name="T6" fmla="*/ 0 w 7"/>
                  <a:gd name="T7" fmla="*/ 15 h 19"/>
                  <a:gd name="T8" fmla="*/ 5 w 7"/>
                  <a:gd name="T9" fmla="*/ 0 h 19"/>
                  <a:gd name="T10" fmla="*/ 7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7" y="1"/>
                    </a:moveTo>
                    <a:cubicBezTo>
                      <a:pt x="6" y="6"/>
                      <a:pt x="5" y="11"/>
                      <a:pt x="4" y="16"/>
                    </a:cubicBezTo>
                    <a:cubicBezTo>
                      <a:pt x="4" y="17"/>
                      <a:pt x="2" y="18"/>
                      <a:pt x="1" y="19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0"/>
                      <a:pt x="3" y="5"/>
                      <a:pt x="5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26"/>
              <p:cNvSpPr/>
              <p:nvPr/>
            </p:nvSpPr>
            <p:spPr bwMode="auto">
              <a:xfrm>
                <a:off x="4181476" y="2851150"/>
                <a:ext cx="19050" cy="34925"/>
              </a:xfrm>
              <a:custGeom>
                <a:avLst/>
                <a:gdLst>
                  <a:gd name="T0" fmla="*/ 7 w 7"/>
                  <a:gd name="T1" fmla="*/ 13 h 13"/>
                  <a:gd name="T2" fmla="*/ 0 w 7"/>
                  <a:gd name="T3" fmla="*/ 3 h 13"/>
                  <a:gd name="T4" fmla="*/ 2 w 7"/>
                  <a:gd name="T5" fmla="*/ 0 h 13"/>
                  <a:gd name="T6" fmla="*/ 6 w 7"/>
                  <a:gd name="T7" fmla="*/ 3 h 13"/>
                  <a:gd name="T8" fmla="*/ 7 w 7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7" y="13"/>
                    </a:moveTo>
                    <a:cubicBezTo>
                      <a:pt x="1" y="12"/>
                      <a:pt x="0" y="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6" y="2"/>
                      <a:pt x="6" y="3"/>
                    </a:cubicBezTo>
                    <a:cubicBezTo>
                      <a:pt x="7" y="6"/>
                      <a:pt x="7" y="9"/>
                      <a:pt x="7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27"/>
              <p:cNvSpPr/>
              <p:nvPr/>
            </p:nvSpPr>
            <p:spPr bwMode="auto">
              <a:xfrm>
                <a:off x="4465638" y="2590800"/>
                <a:ext cx="23813" cy="38100"/>
              </a:xfrm>
              <a:custGeom>
                <a:avLst/>
                <a:gdLst>
                  <a:gd name="T0" fmla="*/ 6 w 9"/>
                  <a:gd name="T1" fmla="*/ 1 h 14"/>
                  <a:gd name="T2" fmla="*/ 0 w 9"/>
                  <a:gd name="T3" fmla="*/ 14 h 14"/>
                  <a:gd name="T4" fmla="*/ 4 w 9"/>
                  <a:gd name="T5" fmla="*/ 0 h 14"/>
                  <a:gd name="T6" fmla="*/ 6 w 9"/>
                  <a:gd name="T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6" y="1"/>
                    </a:moveTo>
                    <a:cubicBezTo>
                      <a:pt x="9" y="8"/>
                      <a:pt x="7" y="12"/>
                      <a:pt x="0" y="14"/>
                    </a:cubicBezTo>
                    <a:cubicBezTo>
                      <a:pt x="2" y="9"/>
                      <a:pt x="3" y="5"/>
                      <a:pt x="4" y="0"/>
                    </a:cubicBezTo>
                    <a:cubicBezTo>
                      <a:pt x="4" y="1"/>
                      <a:pt x="5" y="1"/>
                      <a:pt x="6" y="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28"/>
              <p:cNvSpPr/>
              <p:nvPr/>
            </p:nvSpPr>
            <p:spPr bwMode="auto">
              <a:xfrm>
                <a:off x="4211638" y="2590800"/>
                <a:ext cx="20638" cy="38100"/>
              </a:xfrm>
              <a:custGeom>
                <a:avLst/>
                <a:gdLst>
                  <a:gd name="T0" fmla="*/ 8 w 8"/>
                  <a:gd name="T1" fmla="*/ 14 h 14"/>
                  <a:gd name="T2" fmla="*/ 5 w 8"/>
                  <a:gd name="T3" fmla="*/ 0 h 14"/>
                  <a:gd name="T4" fmla="*/ 8 w 8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4">
                    <a:moveTo>
                      <a:pt x="8" y="14"/>
                    </a:moveTo>
                    <a:cubicBezTo>
                      <a:pt x="1" y="12"/>
                      <a:pt x="0" y="7"/>
                      <a:pt x="5" y="0"/>
                    </a:cubicBezTo>
                    <a:cubicBezTo>
                      <a:pt x="6" y="5"/>
                      <a:pt x="7" y="9"/>
                      <a:pt x="8" y="1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29"/>
              <p:cNvSpPr/>
              <p:nvPr/>
            </p:nvSpPr>
            <p:spPr bwMode="auto">
              <a:xfrm>
                <a:off x="4138613" y="3027363"/>
                <a:ext cx="15875" cy="30163"/>
              </a:xfrm>
              <a:custGeom>
                <a:avLst/>
                <a:gdLst>
                  <a:gd name="T0" fmla="*/ 2 w 6"/>
                  <a:gd name="T1" fmla="*/ 11 h 11"/>
                  <a:gd name="T2" fmla="*/ 0 w 6"/>
                  <a:gd name="T3" fmla="*/ 1 h 11"/>
                  <a:gd name="T4" fmla="*/ 4 w 6"/>
                  <a:gd name="T5" fmla="*/ 0 h 11"/>
                  <a:gd name="T6" fmla="*/ 6 w 6"/>
                  <a:gd name="T7" fmla="*/ 10 h 11"/>
                  <a:gd name="T8" fmla="*/ 2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2" y="1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4" y="0"/>
                    </a:cubicBezTo>
                    <a:cubicBezTo>
                      <a:pt x="5" y="4"/>
                      <a:pt x="5" y="7"/>
                      <a:pt x="6" y="10"/>
                    </a:cubicBezTo>
                    <a:cubicBezTo>
                      <a:pt x="5" y="11"/>
                      <a:pt x="3" y="11"/>
                      <a:pt x="2" y="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30"/>
              <p:cNvSpPr/>
              <p:nvPr/>
            </p:nvSpPr>
            <p:spPr bwMode="auto">
              <a:xfrm>
                <a:off x="4511676" y="2605088"/>
                <a:ext cx="19050" cy="34925"/>
              </a:xfrm>
              <a:custGeom>
                <a:avLst/>
                <a:gdLst>
                  <a:gd name="T0" fmla="*/ 0 w 7"/>
                  <a:gd name="T1" fmla="*/ 12 h 13"/>
                  <a:gd name="T2" fmla="*/ 5 w 7"/>
                  <a:gd name="T3" fmla="*/ 0 h 13"/>
                  <a:gd name="T4" fmla="*/ 7 w 7"/>
                  <a:gd name="T5" fmla="*/ 1 h 13"/>
                  <a:gd name="T6" fmla="*/ 3 w 7"/>
                  <a:gd name="T7" fmla="*/ 13 h 13"/>
                  <a:gd name="T8" fmla="*/ 0 w 7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0" y="12"/>
                    </a:moveTo>
                    <a:cubicBezTo>
                      <a:pt x="1" y="8"/>
                      <a:pt x="3" y="4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6" y="5"/>
                      <a:pt x="4" y="9"/>
                      <a:pt x="3" y="13"/>
                    </a:cubicBezTo>
                    <a:cubicBezTo>
                      <a:pt x="2" y="13"/>
                      <a:pt x="1" y="12"/>
                      <a:pt x="0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31"/>
              <p:cNvSpPr/>
              <p:nvPr/>
            </p:nvSpPr>
            <p:spPr bwMode="auto">
              <a:xfrm>
                <a:off x="4167188" y="2605088"/>
                <a:ext cx="22225" cy="34925"/>
              </a:xfrm>
              <a:custGeom>
                <a:avLst/>
                <a:gdLst>
                  <a:gd name="T0" fmla="*/ 5 w 8"/>
                  <a:gd name="T1" fmla="*/ 13 h 13"/>
                  <a:gd name="T2" fmla="*/ 0 w 8"/>
                  <a:gd name="T3" fmla="*/ 1 h 13"/>
                  <a:gd name="T4" fmla="*/ 2 w 8"/>
                  <a:gd name="T5" fmla="*/ 0 h 13"/>
                  <a:gd name="T6" fmla="*/ 8 w 8"/>
                  <a:gd name="T7" fmla="*/ 12 h 13"/>
                  <a:gd name="T8" fmla="*/ 5 w 8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5" y="13"/>
                    </a:moveTo>
                    <a:cubicBezTo>
                      <a:pt x="3" y="9"/>
                      <a:pt x="1" y="5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4" y="4"/>
                      <a:pt x="6" y="8"/>
                      <a:pt x="8" y="12"/>
                    </a:cubicBezTo>
                    <a:cubicBezTo>
                      <a:pt x="7" y="12"/>
                      <a:pt x="6" y="13"/>
                      <a:pt x="5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32"/>
              <p:cNvSpPr/>
              <p:nvPr/>
            </p:nvSpPr>
            <p:spPr bwMode="auto">
              <a:xfrm>
                <a:off x="4175126" y="3038475"/>
                <a:ext cx="14288" cy="26988"/>
              </a:xfrm>
              <a:custGeom>
                <a:avLst/>
                <a:gdLst>
                  <a:gd name="T0" fmla="*/ 2 w 5"/>
                  <a:gd name="T1" fmla="*/ 10 h 10"/>
                  <a:gd name="T2" fmla="*/ 0 w 5"/>
                  <a:gd name="T3" fmla="*/ 1 h 10"/>
                  <a:gd name="T4" fmla="*/ 1 w 5"/>
                  <a:gd name="T5" fmla="*/ 0 h 10"/>
                  <a:gd name="T6" fmla="*/ 5 w 5"/>
                  <a:gd name="T7" fmla="*/ 2 h 10"/>
                  <a:gd name="T8" fmla="*/ 5 w 5"/>
                  <a:gd name="T9" fmla="*/ 10 h 10"/>
                  <a:gd name="T10" fmla="*/ 2 w 5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2" y="10"/>
                    </a:moveTo>
                    <a:cubicBezTo>
                      <a:pt x="1" y="7"/>
                      <a:pt x="0" y="4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3" y="1"/>
                      <a:pt x="5" y="1"/>
                      <a:pt x="5" y="2"/>
                    </a:cubicBezTo>
                    <a:cubicBezTo>
                      <a:pt x="5" y="5"/>
                      <a:pt x="5" y="7"/>
                      <a:pt x="5" y="10"/>
                    </a:cubicBezTo>
                    <a:cubicBezTo>
                      <a:pt x="4" y="10"/>
                      <a:pt x="3" y="10"/>
                      <a:pt x="2" y="1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33"/>
              <p:cNvSpPr/>
              <p:nvPr/>
            </p:nvSpPr>
            <p:spPr bwMode="auto">
              <a:xfrm>
                <a:off x="4573588" y="2628900"/>
                <a:ext cx="22225" cy="34925"/>
              </a:xfrm>
              <a:custGeom>
                <a:avLst/>
                <a:gdLst>
                  <a:gd name="T0" fmla="*/ 0 w 8"/>
                  <a:gd name="T1" fmla="*/ 12 h 13"/>
                  <a:gd name="T2" fmla="*/ 6 w 8"/>
                  <a:gd name="T3" fmla="*/ 0 h 13"/>
                  <a:gd name="T4" fmla="*/ 8 w 8"/>
                  <a:gd name="T5" fmla="*/ 1 h 13"/>
                  <a:gd name="T6" fmla="*/ 3 w 8"/>
                  <a:gd name="T7" fmla="*/ 13 h 13"/>
                  <a:gd name="T8" fmla="*/ 0 w 8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12"/>
                    </a:moveTo>
                    <a:cubicBezTo>
                      <a:pt x="2" y="8"/>
                      <a:pt x="4" y="4"/>
                      <a:pt x="6" y="0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6" y="5"/>
                      <a:pt x="5" y="9"/>
                      <a:pt x="3" y="13"/>
                    </a:cubicBezTo>
                    <a:cubicBezTo>
                      <a:pt x="2" y="13"/>
                      <a:pt x="1" y="12"/>
                      <a:pt x="0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34"/>
              <p:cNvSpPr/>
              <p:nvPr/>
            </p:nvSpPr>
            <p:spPr bwMode="auto">
              <a:xfrm>
                <a:off x="4108451" y="2628900"/>
                <a:ext cx="19050" cy="33338"/>
              </a:xfrm>
              <a:custGeom>
                <a:avLst/>
                <a:gdLst>
                  <a:gd name="T0" fmla="*/ 0 w 7"/>
                  <a:gd name="T1" fmla="*/ 0 h 12"/>
                  <a:gd name="T2" fmla="*/ 7 w 7"/>
                  <a:gd name="T3" fmla="*/ 12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4" y="8"/>
                      <a:pt x="7" y="12"/>
                    </a:cubicBezTo>
                    <a:cubicBezTo>
                      <a:pt x="1" y="11"/>
                      <a:pt x="1" y="10"/>
                      <a:pt x="0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7" name="文本框 82"/>
          <p:cNvSpPr txBox="1"/>
          <p:nvPr/>
        </p:nvSpPr>
        <p:spPr>
          <a:xfrm>
            <a:off x="6439584" y="4770622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en-US" altLang="zh-CN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4. </a:t>
            </a: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结 果 展 示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8" name="Freeform 5"/>
          <p:cNvSpPr/>
          <p:nvPr/>
        </p:nvSpPr>
        <p:spPr bwMode="auto">
          <a:xfrm>
            <a:off x="6403784" y="5363688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1" name="Group 2"/>
          <p:cNvGrpSpPr/>
          <p:nvPr/>
        </p:nvGrpSpPr>
        <p:grpSpPr>
          <a:xfrm>
            <a:off x="4455012" y="2472941"/>
            <a:ext cx="1215200" cy="2000562"/>
            <a:chOff x="5029200" y="2730500"/>
            <a:chExt cx="1215200" cy="2000562"/>
          </a:xfrm>
        </p:grpSpPr>
        <p:pic>
          <p:nvPicPr>
            <p:cNvPr id="16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00" y="2730500"/>
              <a:ext cx="1215200" cy="2000562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5430471" y="2857322"/>
              <a:ext cx="436054" cy="166199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5400" b="1" dirty="0" smtClean="0">
                  <a:latin typeface="幼圆" pitchFamily="49" charset="-122"/>
                  <a:ea typeface="幼圆" pitchFamily="49" charset="-122"/>
                </a:rPr>
                <a:t>目录</a:t>
              </a:r>
              <a:endParaRPr lang="en-US" sz="5400" b="1" dirty="0">
                <a:latin typeface="幼圆" pitchFamily="49" charset="-122"/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5" grpId="0" animBg="1"/>
      <p:bldP spid="86" grpId="0" animBg="1"/>
      <p:bldP spid="87" grpId="0" animBg="1"/>
      <p:bldP spid="117" grpId="0"/>
      <p:bldP spid="118" grpId="0" animBg="1"/>
      <p:bldP spid="1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系统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实物</a:t>
            </a:r>
            <a:r>
              <a:rPr lang="zh-CN" altLang="en-US" sz="3600" b="1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图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7" y="1487701"/>
            <a:ext cx="6821714" cy="5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8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识别过程展示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92" y="1830360"/>
            <a:ext cx="8502527" cy="44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通信过程展示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" y="1799772"/>
            <a:ext cx="11155337" cy="43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5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rot="19703210">
            <a:off x="1017906" y="3646037"/>
            <a:ext cx="2461580" cy="159423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7" name="Freeform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5" name="Freeform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" name="Freeform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" name="Freeform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" name="Freeform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" name="Freeform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" name="Freeform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2" name="Freeform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3" name="Freeform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4" name="Freeform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5" name="Freeform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6" name="Freeform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7" name="Freeform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8" name="Freeform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Freeform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0" name="Freeform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1" name="Freeform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2" name="Freeform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3" name="Freeform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4" name="Freeform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5" name="Freeform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6" name="Freeform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7" name="Freeform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8" name="Freeform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9" name="Freeform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0" name="Freeform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1" name="Freeform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2" name="Freeform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3" name="Freeform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Freeform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Freeform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Freeform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Freeform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Freeform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Freeform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Freeform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Freeform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Freeform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Freeform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Freeform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Freeform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Freeform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Freeform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Freeform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Freeform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Freeform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Freeform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Freeform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Freeform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Freeform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Freeform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Freeform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Freeform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Freeform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Freeform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Freeform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Freeform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Freeform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Freeform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Freeform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Freeform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Freeform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Freeform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Freeform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Freeform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Freeform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Freeform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Freeform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Freeform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Freeform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Freeform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6" name="Freeform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7" name="Freeform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8" name="Freeform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9" name="Freeform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0" name="Freeform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1" name="Freeform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2" name="Freeform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3" name="Freeform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4" name="Freeform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5" name="Freeform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883907" y="1007408"/>
            <a:ext cx="3271491" cy="23096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17" name="Freeform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8" name="Freeform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9" name="Freeform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0" name="Freeform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1" name="Freeform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2" name="Freeform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3" name="Freeform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25" name="Freeform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Freeform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Freeform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Freeform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Freeform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Freeform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Freeform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Freeform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Freeform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Freeform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Freeform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Freeform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Freeform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Freeform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Freeform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Freeform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Freeform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Freeform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Freeform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4" name="Freeform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5" name="Freeform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6" name="Freeform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7" name="Freeform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8" name="Freeform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9" name="Freeform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0" name="Freeform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1" name="Freeform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2" name="Freeform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Freeform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Freeform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Freeform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Freeform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Freeform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Freeform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Freeform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Freeform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Freeform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Freeform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Freeform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Freeform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Freeform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Freeform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Freeform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Freeform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Freeform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Freeform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Freeform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Freeform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Freeform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Freeform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Freeform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Freeform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Freeform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Freeform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Freeform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Freeform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Freeform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Freeform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Freeform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Freeform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Freeform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Freeform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Freeform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Freeform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Freeform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Freeform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Freeform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Freeform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Freeform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Freeform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Freeform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6" name="Freeform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7" name="Freeform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8" name="Freeform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9" name="Freeform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0" name="Freeform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1" name="Freeform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2" name="Freeform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3" name="Freeform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4" name="Freeform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5" name="Freeform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 flipH="1">
            <a:off x="7477558" y="833801"/>
            <a:ext cx="3221746" cy="2300223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07" name="Freeform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8" name="Freeform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9" name="Freeform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0" name="Freeform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1" name="Freeform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2" name="Freeform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3" name="Freeform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15" name="Freeform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Freeform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Freeform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Freeform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Freeform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Freeform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Freeform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Freeform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Freeform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Freeform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Freeform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Freeform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Freeform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Freeform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Freeform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Freeform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Freeform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Freeform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3" name="Freeform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4" name="Freeform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5" name="Freeform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6" name="Freeform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7" name="Freeform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8" name="Freeform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9" name="Freeform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0" name="Freeform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1" name="Freeform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Freeform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Freeform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Freeform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Freeform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Freeform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Freeform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Freeform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Freeform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Freeform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Freeform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Freeform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Freeform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Freeform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Freeform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Freeform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Freeform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Freeform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Freeform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Freeform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Freeform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Freeform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Freeform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Freeform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Freeform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Freeform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Freeform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Freeform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Freeform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Freeform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Freeform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Freeform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Freeform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Freeform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Freeform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Freeform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Freeform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Freeform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Freeform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Freeform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Freeform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Freeform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Freeform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Freeform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Freeform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6" name="Freeform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7" name="Freeform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8" name="Freeform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9" name="Freeform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0" name="Freeform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1" name="Freeform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2" name="Freeform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3" name="Freeform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4" name="Freeform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5" name="Freeform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296" name="组合 295"/>
          <p:cNvGrpSpPr/>
          <p:nvPr/>
        </p:nvGrpSpPr>
        <p:grpSpPr>
          <a:xfrm rot="1610284" flipH="1">
            <a:off x="7399763" y="3624707"/>
            <a:ext cx="2506734" cy="1865698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97" name="Freeform 5"/>
            <p:cNvSpPr/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8" name="Freeform 6"/>
            <p:cNvSpPr/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9" name="Freeform 7"/>
            <p:cNvSpPr/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0" name="Freeform 8"/>
            <p:cNvSpPr/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1" name="Freeform 9"/>
            <p:cNvSpPr/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2" name="Freeform 10"/>
            <p:cNvSpPr/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3" name="Freeform 11"/>
            <p:cNvSpPr/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05" name="Freeform 12"/>
              <p:cNvSpPr/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6" name="Freeform 13"/>
              <p:cNvSpPr/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7" name="Freeform 14"/>
              <p:cNvSpPr/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8" name="Freeform 15"/>
              <p:cNvSpPr/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9" name="Freeform 16"/>
              <p:cNvSpPr/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0" name="Freeform 17"/>
              <p:cNvSpPr/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1" name="Freeform 18"/>
              <p:cNvSpPr/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2" name="Freeform 19"/>
              <p:cNvSpPr/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3" name="Freeform 20"/>
              <p:cNvSpPr/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4" name="Freeform 21"/>
              <p:cNvSpPr/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5" name="Freeform 22"/>
              <p:cNvSpPr/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6" name="Freeform 23"/>
              <p:cNvSpPr/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7" name="Freeform 24"/>
              <p:cNvSpPr/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8" name="Freeform 25"/>
              <p:cNvSpPr/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9" name="Freeform 26"/>
              <p:cNvSpPr/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0" name="Freeform 27"/>
              <p:cNvSpPr/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1" name="Freeform 28"/>
              <p:cNvSpPr/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2" name="Freeform 29"/>
              <p:cNvSpPr/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3" name="Freeform 30"/>
              <p:cNvSpPr/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4" name="Freeform 31"/>
              <p:cNvSpPr/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5" name="Freeform 32"/>
              <p:cNvSpPr/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6" name="Freeform 33"/>
              <p:cNvSpPr/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7" name="Freeform 34"/>
              <p:cNvSpPr/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8" name="Freeform 35"/>
              <p:cNvSpPr/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9" name="Freeform 36"/>
              <p:cNvSpPr/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0" name="Freeform 37"/>
              <p:cNvSpPr/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1" name="Freeform 38"/>
              <p:cNvSpPr/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2" name="Freeform 39"/>
              <p:cNvSpPr/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3" name="Freeform 40"/>
              <p:cNvSpPr/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4" name="Freeform 41"/>
              <p:cNvSpPr/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5" name="Freeform 42"/>
              <p:cNvSpPr/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6" name="Freeform 43"/>
              <p:cNvSpPr/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7" name="Freeform 44"/>
              <p:cNvSpPr/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8" name="Freeform 45"/>
              <p:cNvSpPr/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9" name="Freeform 46"/>
              <p:cNvSpPr/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0" name="Freeform 47"/>
              <p:cNvSpPr/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1" name="Freeform 48"/>
              <p:cNvSpPr/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2" name="Freeform 49"/>
              <p:cNvSpPr/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3" name="Freeform 50"/>
              <p:cNvSpPr/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4" name="Freeform 51"/>
              <p:cNvSpPr/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5" name="Freeform 52"/>
              <p:cNvSpPr/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6" name="Freeform 53"/>
              <p:cNvSpPr/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7" name="Freeform 54"/>
              <p:cNvSpPr/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8" name="Freeform 55"/>
              <p:cNvSpPr/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9" name="Freeform 56"/>
              <p:cNvSpPr/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0" name="Freeform 57"/>
              <p:cNvSpPr/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1" name="Freeform 58"/>
              <p:cNvSpPr/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2" name="Freeform 59"/>
              <p:cNvSpPr/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3" name="Freeform 60"/>
              <p:cNvSpPr/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4" name="Freeform 61"/>
              <p:cNvSpPr/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5" name="Freeform 62"/>
              <p:cNvSpPr/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6" name="Freeform 63"/>
              <p:cNvSpPr/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7" name="Freeform 64"/>
              <p:cNvSpPr/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8" name="Freeform 65"/>
              <p:cNvSpPr/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9" name="Freeform 66"/>
              <p:cNvSpPr/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0" name="Freeform 67"/>
              <p:cNvSpPr/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1" name="Freeform 68"/>
              <p:cNvSpPr/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2" name="Freeform 69"/>
              <p:cNvSpPr/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3" name="Freeform 70"/>
              <p:cNvSpPr/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4" name="Freeform 71"/>
              <p:cNvSpPr/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5" name="Freeform 72"/>
              <p:cNvSpPr/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6" name="Freeform 73"/>
              <p:cNvSpPr/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7" name="Freeform 74"/>
              <p:cNvSpPr/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8" name="Freeform 75"/>
              <p:cNvSpPr/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9" name="Freeform 76"/>
              <p:cNvSpPr/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0" name="Freeform 77"/>
              <p:cNvSpPr/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1" name="Freeform 78"/>
              <p:cNvSpPr/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2" name="Freeform 79"/>
              <p:cNvSpPr/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3" name="Freeform 80"/>
              <p:cNvSpPr/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4" name="Freeform 81"/>
              <p:cNvSpPr/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5" name="Freeform 82"/>
              <p:cNvSpPr/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6" name="Freeform 83"/>
              <p:cNvSpPr/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7" name="Freeform 84"/>
              <p:cNvSpPr/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8" name="Freeform 85"/>
              <p:cNvSpPr/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9" name="Freeform 86"/>
              <p:cNvSpPr/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0" name="Freeform 87"/>
              <p:cNvSpPr/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1" name="Freeform 88"/>
              <p:cNvSpPr/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2" name="Freeform 89"/>
              <p:cNvSpPr/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3" name="Freeform 90"/>
              <p:cNvSpPr/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4" name="Freeform 91"/>
              <p:cNvSpPr/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5" name="Freeform 92"/>
              <p:cNvSpPr/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386" name="文本框 49"/>
          <p:cNvSpPr txBox="1">
            <a:spLocks noChangeArrowheads="1"/>
          </p:cNvSpPr>
          <p:nvPr/>
        </p:nvSpPr>
        <p:spPr bwMode="auto">
          <a:xfrm>
            <a:off x="1508666" y="1615742"/>
            <a:ext cx="184608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小数部分的识别</a:t>
            </a:r>
            <a:endParaRPr lang="zh-CN" altLang="en-US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7" name="文本框 49"/>
          <p:cNvSpPr txBox="1">
            <a:spLocks noChangeArrowheads="1"/>
          </p:cNvSpPr>
          <p:nvPr/>
        </p:nvSpPr>
        <p:spPr bwMode="auto">
          <a:xfrm>
            <a:off x="8096923" y="1436925"/>
            <a:ext cx="213090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远程中心界面的优化</a:t>
            </a:r>
            <a:endParaRPr lang="zh-CN" altLang="en-US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8" name="文本框 49"/>
          <p:cNvSpPr txBox="1">
            <a:spLocks noChangeArrowheads="1"/>
          </p:cNvSpPr>
          <p:nvPr/>
        </p:nvSpPr>
        <p:spPr bwMode="auto">
          <a:xfrm>
            <a:off x="1299853" y="4152519"/>
            <a:ext cx="1821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准确率</a:t>
            </a:r>
          </a:p>
        </p:txBody>
      </p:sp>
      <p:sp>
        <p:nvSpPr>
          <p:cNvPr id="389" name="文本框 49"/>
          <p:cNvSpPr txBox="1">
            <a:spLocks noChangeArrowheads="1"/>
          </p:cNvSpPr>
          <p:nvPr/>
        </p:nvSpPr>
        <p:spPr bwMode="auto">
          <a:xfrm>
            <a:off x="7753870" y="4102317"/>
            <a:ext cx="1728068" cy="97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</a:t>
            </a:r>
            <a:r>
              <a:rPr lang="zh-CN" altLang="en-US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信息的获取</a:t>
            </a:r>
            <a:endParaRPr lang="zh-CN" altLang="en-US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14" name="组合 413"/>
          <p:cNvGrpSpPr/>
          <p:nvPr/>
        </p:nvGrpSpPr>
        <p:grpSpPr>
          <a:xfrm>
            <a:off x="4629391" y="1381520"/>
            <a:ext cx="2719097" cy="3148986"/>
            <a:chOff x="4427538" y="954088"/>
            <a:chExt cx="3333750" cy="3729038"/>
          </a:xfrm>
        </p:grpSpPr>
        <p:sp>
          <p:nvSpPr>
            <p:cNvPr id="415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3777040" y="71616"/>
            <a:ext cx="4540704" cy="1074057"/>
            <a:chOff x="3659868" y="841828"/>
            <a:chExt cx="4540704" cy="1074057"/>
          </a:xfrm>
        </p:grpSpPr>
        <p:sp>
          <p:nvSpPr>
            <p:cNvPr id="458" name="任意多边形 45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9" name="组合 45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46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93"/>
              <p:cNvSpPr/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94"/>
              <p:cNvSpPr/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95"/>
              <p:cNvSpPr/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96"/>
              <p:cNvSpPr/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97"/>
              <p:cNvSpPr/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98"/>
              <p:cNvSpPr/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99"/>
              <p:cNvSpPr/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100"/>
              <p:cNvSpPr/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1"/>
              <p:cNvSpPr/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02"/>
              <p:cNvSpPr/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03"/>
              <p:cNvSpPr/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04"/>
              <p:cNvSpPr/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05"/>
              <p:cNvSpPr/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06"/>
              <p:cNvSpPr/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07"/>
              <p:cNvSpPr/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08"/>
              <p:cNvSpPr/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09"/>
              <p:cNvSpPr/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10"/>
              <p:cNvSpPr/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111"/>
              <p:cNvSpPr/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112"/>
              <p:cNvSpPr/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113"/>
              <p:cNvSpPr/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114"/>
              <p:cNvSpPr/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115"/>
              <p:cNvSpPr/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116"/>
              <p:cNvSpPr/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117"/>
              <p:cNvSpPr/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118"/>
              <p:cNvSpPr/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119"/>
              <p:cNvSpPr/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120"/>
              <p:cNvSpPr/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121"/>
              <p:cNvSpPr/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122"/>
              <p:cNvSpPr/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23"/>
              <p:cNvSpPr/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24"/>
              <p:cNvSpPr/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25"/>
              <p:cNvSpPr/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26"/>
              <p:cNvSpPr/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127"/>
              <p:cNvSpPr/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28"/>
              <p:cNvSpPr/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29"/>
              <p:cNvSpPr/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30"/>
              <p:cNvSpPr/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31"/>
              <p:cNvSpPr/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132"/>
              <p:cNvSpPr/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133"/>
              <p:cNvSpPr/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134"/>
              <p:cNvSpPr/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135"/>
              <p:cNvSpPr/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136"/>
              <p:cNvSpPr/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137"/>
              <p:cNvSpPr/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138"/>
              <p:cNvSpPr/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60" name="文本框 459"/>
            <p:cNvSpPr txBox="1"/>
            <p:nvPr/>
          </p:nvSpPr>
          <p:spPr>
            <a:xfrm>
              <a:off x="4476059" y="1209268"/>
              <a:ext cx="2665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未来</a:t>
              </a:r>
              <a:r>
                <a:rPr lang="zh-CN" altLang="en-US" sz="2800" b="1" dirty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展望</a:t>
              </a:r>
            </a:p>
          </p:txBody>
        </p:sp>
      </p:grpSp>
      <p:grpSp>
        <p:nvGrpSpPr>
          <p:cNvPr id="508" name="组合 507"/>
          <p:cNvGrpSpPr/>
          <p:nvPr/>
        </p:nvGrpSpPr>
        <p:grpSpPr>
          <a:xfrm rot="16200000">
            <a:off x="5394551" y="4939835"/>
            <a:ext cx="1094317" cy="556684"/>
            <a:chOff x="2009776" y="1122363"/>
            <a:chExt cx="820738" cy="417513"/>
          </a:xfrm>
          <a:solidFill>
            <a:schemeClr val="tx1"/>
          </a:solidFill>
        </p:grpSpPr>
        <p:sp>
          <p:nvSpPr>
            <p:cNvPr id="509" name="Freeform 318"/>
            <p:cNvSpPr/>
            <p:nvPr/>
          </p:nvSpPr>
          <p:spPr bwMode="auto">
            <a:xfrm>
              <a:off x="2036764" y="1366838"/>
              <a:ext cx="26988" cy="36513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5" y="5"/>
                </a:cxn>
                <a:cxn ang="0">
                  <a:pos x="55" y="5"/>
                </a:cxn>
                <a:cxn ang="0">
                  <a:pos x="55" y="5"/>
                </a:cxn>
                <a:cxn ang="0">
                  <a:pos x="55" y="5"/>
                </a:cxn>
                <a:cxn ang="0">
                  <a:pos x="38" y="22"/>
                </a:cxn>
                <a:cxn ang="0">
                  <a:pos x="22" y="42"/>
                </a:cxn>
                <a:cxn ang="0">
                  <a:pos x="14" y="51"/>
                </a:cxn>
                <a:cxn ang="0">
                  <a:pos x="9" y="61"/>
                </a:cxn>
                <a:cxn ang="0">
                  <a:pos x="4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9" y="90"/>
                </a:cxn>
                <a:cxn ang="0">
                  <a:pos x="10" y="89"/>
                </a:cxn>
                <a:cxn ang="0">
                  <a:pos x="11" y="86"/>
                </a:cxn>
                <a:cxn ang="0">
                  <a:pos x="11" y="86"/>
                </a:cxn>
                <a:cxn ang="0">
                  <a:pos x="14" y="76"/>
                </a:cxn>
                <a:cxn ang="0">
                  <a:pos x="19" y="65"/>
                </a:cxn>
                <a:cxn ang="0">
                  <a:pos x="26" y="55"/>
                </a:cxn>
                <a:cxn ang="0">
                  <a:pos x="34" y="44"/>
                </a:cxn>
                <a:cxn ang="0">
                  <a:pos x="51" y="26"/>
                </a:cxn>
                <a:cxn ang="0">
                  <a:pos x="66" y="9"/>
                </a:cxn>
                <a:cxn ang="0">
                  <a:pos x="66" y="9"/>
                </a:cxn>
                <a:cxn ang="0">
                  <a:pos x="68" y="8"/>
                </a:cxn>
                <a:cxn ang="0">
                  <a:pos x="69" y="5"/>
                </a:cxn>
                <a:cxn ang="0">
                  <a:pos x="66" y="1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9" h="90">
                  <a:moveTo>
                    <a:pt x="58" y="1"/>
                  </a:moveTo>
                  <a:lnTo>
                    <a:pt x="58" y="1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38" y="22"/>
                  </a:lnTo>
                  <a:lnTo>
                    <a:pt x="22" y="42"/>
                  </a:lnTo>
                  <a:lnTo>
                    <a:pt x="14" y="51"/>
                  </a:lnTo>
                  <a:lnTo>
                    <a:pt x="9" y="61"/>
                  </a:lnTo>
                  <a:lnTo>
                    <a:pt x="4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88"/>
                  </a:lnTo>
                  <a:lnTo>
                    <a:pt x="5" y="90"/>
                  </a:lnTo>
                  <a:lnTo>
                    <a:pt x="9" y="90"/>
                  </a:lnTo>
                  <a:lnTo>
                    <a:pt x="10" y="89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4" y="76"/>
                  </a:lnTo>
                  <a:lnTo>
                    <a:pt x="19" y="65"/>
                  </a:lnTo>
                  <a:lnTo>
                    <a:pt x="26" y="55"/>
                  </a:lnTo>
                  <a:lnTo>
                    <a:pt x="34" y="44"/>
                  </a:lnTo>
                  <a:lnTo>
                    <a:pt x="51" y="26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8"/>
                  </a:lnTo>
                  <a:lnTo>
                    <a:pt x="69" y="5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0" name="Freeform 319"/>
            <p:cNvSpPr/>
            <p:nvPr/>
          </p:nvSpPr>
          <p:spPr bwMode="auto">
            <a:xfrm>
              <a:off x="2063751" y="1393826"/>
              <a:ext cx="23813" cy="34925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35" y="26"/>
                </a:cxn>
                <a:cxn ang="0">
                  <a:pos x="29" y="38"/>
                </a:cxn>
                <a:cxn ang="0">
                  <a:pos x="21" y="48"/>
                </a:cxn>
                <a:cxn ang="0">
                  <a:pos x="21" y="48"/>
                </a:cxn>
                <a:cxn ang="0">
                  <a:pos x="16" y="56"/>
                </a:cxn>
                <a:cxn ang="0">
                  <a:pos x="10" y="65"/>
                </a:cxn>
                <a:cxn ang="0">
                  <a:pos x="6" y="73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90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8" y="92"/>
                </a:cxn>
                <a:cxn ang="0">
                  <a:pos x="9" y="90"/>
                </a:cxn>
                <a:cxn ang="0">
                  <a:pos x="9" y="90"/>
                </a:cxn>
                <a:cxn ang="0">
                  <a:pos x="14" y="84"/>
                </a:cxn>
                <a:cxn ang="0">
                  <a:pos x="18" y="76"/>
                </a:cxn>
                <a:cxn ang="0">
                  <a:pos x="18" y="76"/>
                </a:cxn>
                <a:cxn ang="0">
                  <a:pos x="21" y="69"/>
                </a:cxn>
                <a:cxn ang="0">
                  <a:pos x="23" y="64"/>
                </a:cxn>
                <a:cxn ang="0">
                  <a:pos x="31" y="54"/>
                </a:cxn>
                <a:cxn ang="0">
                  <a:pos x="31" y="54"/>
                </a:cxn>
                <a:cxn ang="0">
                  <a:pos x="39" y="43"/>
                </a:cxn>
                <a:cxn ang="0">
                  <a:pos x="46" y="31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6" y="7"/>
                </a:cxn>
                <a:cxn ang="0">
                  <a:pos x="56" y="4"/>
                </a:cxn>
                <a:cxn ang="0">
                  <a:pos x="54" y="1"/>
                </a:cxn>
                <a:cxn ang="0">
                  <a:pos x="50" y="0"/>
                </a:cxn>
                <a:cxn ang="0">
                  <a:pos x="47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6" h="92">
                  <a:moveTo>
                    <a:pt x="46" y="3"/>
                  </a:moveTo>
                  <a:lnTo>
                    <a:pt x="46" y="3"/>
                  </a:lnTo>
                  <a:lnTo>
                    <a:pt x="35" y="26"/>
                  </a:lnTo>
                  <a:lnTo>
                    <a:pt x="29" y="3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6" y="56"/>
                  </a:lnTo>
                  <a:lnTo>
                    <a:pt x="10" y="65"/>
                  </a:lnTo>
                  <a:lnTo>
                    <a:pt x="6" y="73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90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8" y="92"/>
                  </a:lnTo>
                  <a:lnTo>
                    <a:pt x="9" y="90"/>
                  </a:lnTo>
                  <a:lnTo>
                    <a:pt x="9" y="90"/>
                  </a:lnTo>
                  <a:lnTo>
                    <a:pt x="14" y="84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1" y="69"/>
                  </a:lnTo>
                  <a:lnTo>
                    <a:pt x="23" y="6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9" y="43"/>
                  </a:lnTo>
                  <a:lnTo>
                    <a:pt x="46" y="31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6" y="7"/>
                  </a:lnTo>
                  <a:lnTo>
                    <a:pt x="56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1" name="Freeform 320"/>
            <p:cNvSpPr/>
            <p:nvPr/>
          </p:nvSpPr>
          <p:spPr bwMode="auto">
            <a:xfrm>
              <a:off x="2084389" y="1422401"/>
              <a:ext cx="22225" cy="36513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2" y="25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1" y="58"/>
                </a:cxn>
                <a:cxn ang="0">
                  <a:pos x="6" y="67"/>
                </a:cxn>
                <a:cxn ang="0">
                  <a:pos x="3" y="77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2" y="92"/>
                </a:cxn>
                <a:cxn ang="0">
                  <a:pos x="3" y="93"/>
                </a:cxn>
                <a:cxn ang="0">
                  <a:pos x="7" y="94"/>
                </a:cxn>
                <a:cxn ang="0">
                  <a:pos x="11" y="93"/>
                </a:cxn>
                <a:cxn ang="0">
                  <a:pos x="12" y="92"/>
                </a:cxn>
                <a:cxn ang="0">
                  <a:pos x="12" y="89"/>
                </a:cxn>
                <a:cxn ang="0">
                  <a:pos x="12" y="89"/>
                </a:cxn>
                <a:cxn ang="0">
                  <a:pos x="13" y="83"/>
                </a:cxn>
                <a:cxn ang="0">
                  <a:pos x="15" y="76"/>
                </a:cxn>
                <a:cxn ang="0">
                  <a:pos x="20" y="66"/>
                </a:cxn>
                <a:cxn ang="0">
                  <a:pos x="26" y="57"/>
                </a:cxn>
                <a:cxn ang="0">
                  <a:pos x="33" y="46"/>
                </a:cxn>
                <a:cxn ang="0">
                  <a:pos x="33" y="46"/>
                </a:cxn>
                <a:cxn ang="0">
                  <a:pos x="45" y="28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7" y="2"/>
                </a:cxn>
                <a:cxn ang="0">
                  <a:pos x="55" y="0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8" h="94">
                  <a:moveTo>
                    <a:pt x="47" y="3"/>
                  </a:moveTo>
                  <a:lnTo>
                    <a:pt x="47" y="3"/>
                  </a:lnTo>
                  <a:lnTo>
                    <a:pt x="32" y="25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1" y="58"/>
                  </a:lnTo>
                  <a:lnTo>
                    <a:pt x="6" y="67"/>
                  </a:lnTo>
                  <a:lnTo>
                    <a:pt x="3" y="7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92"/>
                  </a:lnTo>
                  <a:lnTo>
                    <a:pt x="3" y="93"/>
                  </a:lnTo>
                  <a:lnTo>
                    <a:pt x="7" y="94"/>
                  </a:lnTo>
                  <a:lnTo>
                    <a:pt x="11" y="93"/>
                  </a:lnTo>
                  <a:lnTo>
                    <a:pt x="12" y="92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3" y="83"/>
                  </a:lnTo>
                  <a:lnTo>
                    <a:pt x="15" y="76"/>
                  </a:lnTo>
                  <a:lnTo>
                    <a:pt x="20" y="66"/>
                  </a:lnTo>
                  <a:lnTo>
                    <a:pt x="26" y="57"/>
                  </a:lnTo>
                  <a:lnTo>
                    <a:pt x="33" y="46"/>
                  </a:lnTo>
                  <a:lnTo>
                    <a:pt x="33" y="46"/>
                  </a:lnTo>
                  <a:lnTo>
                    <a:pt x="45" y="28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2" name="Freeform 321"/>
            <p:cNvSpPr/>
            <p:nvPr/>
          </p:nvSpPr>
          <p:spPr bwMode="auto">
            <a:xfrm>
              <a:off x="2108201" y="1452563"/>
              <a:ext cx="20638" cy="38100"/>
            </a:xfrm>
            <a:custGeom>
              <a:avLst/>
              <a:gdLst/>
              <a:ahLst/>
              <a:cxnLst>
                <a:cxn ang="0">
                  <a:pos x="43" y="1"/>
                </a:cxn>
                <a:cxn ang="0">
                  <a:pos x="43" y="1"/>
                </a:cxn>
                <a:cxn ang="0">
                  <a:pos x="35" y="11"/>
                </a:cxn>
                <a:cxn ang="0">
                  <a:pos x="27" y="21"/>
                </a:cxn>
                <a:cxn ang="0">
                  <a:pos x="19" y="32"/>
                </a:cxn>
                <a:cxn ang="0">
                  <a:pos x="14" y="43"/>
                </a:cxn>
                <a:cxn ang="0">
                  <a:pos x="14" y="43"/>
                </a:cxn>
                <a:cxn ang="0">
                  <a:pos x="5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6"/>
                </a:cxn>
                <a:cxn ang="0">
                  <a:pos x="1" y="97"/>
                </a:cxn>
                <a:cxn ang="0">
                  <a:pos x="2" y="98"/>
                </a:cxn>
                <a:cxn ang="0">
                  <a:pos x="5" y="98"/>
                </a:cxn>
                <a:cxn ang="0">
                  <a:pos x="9" y="97"/>
                </a:cxn>
                <a:cxn ang="0">
                  <a:pos x="10" y="96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3" y="83"/>
                </a:cxn>
                <a:cxn ang="0">
                  <a:pos x="17" y="72"/>
                </a:cxn>
                <a:cxn ang="0">
                  <a:pos x="21" y="62"/>
                </a:cxn>
                <a:cxn ang="0">
                  <a:pos x="23" y="51"/>
                </a:cxn>
                <a:cxn ang="0">
                  <a:pos x="23" y="51"/>
                </a:cxn>
                <a:cxn ang="0">
                  <a:pos x="29" y="39"/>
                </a:cxn>
                <a:cxn ang="0">
                  <a:pos x="35" y="29"/>
                </a:cxn>
                <a:cxn ang="0">
                  <a:pos x="43" y="18"/>
                </a:cxn>
                <a:cxn ang="0">
                  <a:pos x="51" y="9"/>
                </a:cxn>
                <a:cxn ang="0">
                  <a:pos x="51" y="9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3" y="1"/>
                </a:cxn>
                <a:cxn ang="0">
                  <a:pos x="43" y="1"/>
                </a:cxn>
              </a:cxnLst>
              <a:rect l="0" t="0" r="r" b="b"/>
              <a:pathLst>
                <a:path w="53" h="98">
                  <a:moveTo>
                    <a:pt x="43" y="1"/>
                  </a:moveTo>
                  <a:lnTo>
                    <a:pt x="43" y="1"/>
                  </a:lnTo>
                  <a:lnTo>
                    <a:pt x="35" y="11"/>
                  </a:lnTo>
                  <a:lnTo>
                    <a:pt x="27" y="21"/>
                  </a:lnTo>
                  <a:lnTo>
                    <a:pt x="19" y="32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5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1" y="97"/>
                  </a:lnTo>
                  <a:lnTo>
                    <a:pt x="2" y="98"/>
                  </a:lnTo>
                  <a:lnTo>
                    <a:pt x="5" y="98"/>
                  </a:lnTo>
                  <a:lnTo>
                    <a:pt x="9" y="97"/>
                  </a:lnTo>
                  <a:lnTo>
                    <a:pt x="10" y="96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3" y="83"/>
                  </a:lnTo>
                  <a:lnTo>
                    <a:pt x="17" y="72"/>
                  </a:lnTo>
                  <a:lnTo>
                    <a:pt x="21" y="62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9" y="39"/>
                  </a:lnTo>
                  <a:lnTo>
                    <a:pt x="35" y="29"/>
                  </a:lnTo>
                  <a:lnTo>
                    <a:pt x="43" y="18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3" y="1"/>
                  </a:lnTo>
                  <a:lnTo>
                    <a:pt x="4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3" name="Freeform 322"/>
            <p:cNvSpPr/>
            <p:nvPr/>
          </p:nvSpPr>
          <p:spPr bwMode="auto">
            <a:xfrm>
              <a:off x="2133601" y="1479551"/>
              <a:ext cx="15875" cy="349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2" y="13"/>
                </a:cxn>
                <a:cxn ang="0">
                  <a:pos x="20" y="22"/>
                </a:cxn>
                <a:cxn ang="0">
                  <a:pos x="16" y="33"/>
                </a:cxn>
                <a:cxn ang="0">
                  <a:pos x="13" y="43"/>
                </a:cxn>
                <a:cxn ang="0">
                  <a:pos x="13" y="43"/>
                </a:cxn>
                <a:cxn ang="0">
                  <a:pos x="9" y="55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3" y="73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4" y="88"/>
                </a:cxn>
                <a:cxn ang="0">
                  <a:pos x="7" y="88"/>
                </a:cxn>
                <a:cxn ang="0">
                  <a:pos x="8" y="88"/>
                </a:cxn>
                <a:cxn ang="0">
                  <a:pos x="9" y="85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2" y="76"/>
                </a:cxn>
                <a:cxn ang="0">
                  <a:pos x="16" y="69"/>
                </a:cxn>
                <a:cxn ang="0">
                  <a:pos x="19" y="63"/>
                </a:cxn>
                <a:cxn ang="0">
                  <a:pos x="21" y="55"/>
                </a:cxn>
                <a:cxn ang="0">
                  <a:pos x="21" y="55"/>
                </a:cxn>
                <a:cxn ang="0">
                  <a:pos x="28" y="32"/>
                </a:cxn>
                <a:cxn ang="0">
                  <a:pos x="32" y="20"/>
                </a:cxn>
                <a:cxn ang="0">
                  <a:pos x="37" y="9"/>
                </a:cxn>
                <a:cxn ang="0">
                  <a:pos x="37" y="9"/>
                </a:cxn>
                <a:cxn ang="0">
                  <a:pos x="38" y="7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9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8" h="88">
                  <a:moveTo>
                    <a:pt x="26" y="3"/>
                  </a:moveTo>
                  <a:lnTo>
                    <a:pt x="26" y="3"/>
                  </a:lnTo>
                  <a:lnTo>
                    <a:pt x="22" y="13"/>
                  </a:lnTo>
                  <a:lnTo>
                    <a:pt x="20" y="22"/>
                  </a:lnTo>
                  <a:lnTo>
                    <a:pt x="16" y="33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9" y="5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3" y="73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4" y="88"/>
                  </a:lnTo>
                  <a:lnTo>
                    <a:pt x="7" y="88"/>
                  </a:lnTo>
                  <a:lnTo>
                    <a:pt x="8" y="88"/>
                  </a:lnTo>
                  <a:lnTo>
                    <a:pt x="9" y="85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2" y="76"/>
                  </a:lnTo>
                  <a:lnTo>
                    <a:pt x="16" y="69"/>
                  </a:lnTo>
                  <a:lnTo>
                    <a:pt x="19" y="63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32"/>
                  </a:lnTo>
                  <a:lnTo>
                    <a:pt x="32" y="20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8" y="7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4" name="Freeform 323"/>
            <p:cNvSpPr/>
            <p:nvPr/>
          </p:nvSpPr>
          <p:spPr bwMode="auto">
            <a:xfrm>
              <a:off x="2168526" y="1484313"/>
              <a:ext cx="14288" cy="34925"/>
            </a:xfrm>
            <a:custGeom>
              <a:avLst/>
              <a:gdLst/>
              <a:ahLst/>
              <a:cxnLst>
                <a:cxn ang="0">
                  <a:pos x="23" y="5"/>
                </a:cxn>
                <a:cxn ang="0">
                  <a:pos x="23" y="5"/>
                </a:cxn>
                <a:cxn ang="0">
                  <a:pos x="22" y="10"/>
                </a:cxn>
                <a:cxn ang="0">
                  <a:pos x="19" y="13"/>
                </a:cxn>
                <a:cxn ang="0">
                  <a:pos x="17" y="15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3" y="28"/>
                </a:cxn>
                <a:cxn ang="0">
                  <a:pos x="12" y="39"/>
                </a:cxn>
                <a:cxn ang="0">
                  <a:pos x="12" y="39"/>
                </a:cxn>
                <a:cxn ang="0">
                  <a:pos x="9" y="49"/>
                </a:cxn>
                <a:cxn ang="0">
                  <a:pos x="6" y="60"/>
                </a:cxn>
                <a:cxn ang="0">
                  <a:pos x="2" y="70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3" y="73"/>
                </a:cxn>
                <a:cxn ang="0">
                  <a:pos x="16" y="66"/>
                </a:cxn>
                <a:cxn ang="0">
                  <a:pos x="21" y="53"/>
                </a:cxn>
                <a:cxn ang="0">
                  <a:pos x="21" y="53"/>
                </a:cxn>
                <a:cxn ang="0">
                  <a:pos x="22" y="47"/>
                </a:cxn>
                <a:cxn ang="0">
                  <a:pos x="23" y="41"/>
                </a:cxn>
                <a:cxn ang="0">
                  <a:pos x="26" y="28"/>
                </a:cxn>
                <a:cxn ang="0">
                  <a:pos x="26" y="28"/>
                </a:cxn>
                <a:cxn ang="0">
                  <a:pos x="27" y="23"/>
                </a:cxn>
                <a:cxn ang="0">
                  <a:pos x="30" y="17"/>
                </a:cxn>
                <a:cxn ang="0">
                  <a:pos x="33" y="11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5" y="1"/>
                </a:cxn>
                <a:cxn ang="0">
                  <a:pos x="23" y="2"/>
                </a:cxn>
                <a:cxn ang="0">
                  <a:pos x="23" y="5"/>
                </a:cxn>
                <a:cxn ang="0">
                  <a:pos x="23" y="5"/>
                </a:cxn>
              </a:cxnLst>
              <a:rect l="0" t="0" r="r" b="b"/>
              <a:pathLst>
                <a:path w="34" h="86">
                  <a:moveTo>
                    <a:pt x="23" y="5"/>
                  </a:moveTo>
                  <a:lnTo>
                    <a:pt x="23" y="5"/>
                  </a:lnTo>
                  <a:lnTo>
                    <a:pt x="22" y="10"/>
                  </a:lnTo>
                  <a:lnTo>
                    <a:pt x="19" y="13"/>
                  </a:lnTo>
                  <a:lnTo>
                    <a:pt x="17" y="15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3" y="28"/>
                  </a:lnTo>
                  <a:lnTo>
                    <a:pt x="12" y="39"/>
                  </a:lnTo>
                  <a:lnTo>
                    <a:pt x="12" y="39"/>
                  </a:lnTo>
                  <a:lnTo>
                    <a:pt x="9" y="49"/>
                  </a:lnTo>
                  <a:lnTo>
                    <a:pt x="6" y="60"/>
                  </a:lnTo>
                  <a:lnTo>
                    <a:pt x="2" y="7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3" y="73"/>
                  </a:lnTo>
                  <a:lnTo>
                    <a:pt x="16" y="66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2" y="47"/>
                  </a:lnTo>
                  <a:lnTo>
                    <a:pt x="23" y="41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7" y="23"/>
                  </a:lnTo>
                  <a:lnTo>
                    <a:pt x="30" y="17"/>
                  </a:lnTo>
                  <a:lnTo>
                    <a:pt x="33" y="11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5" name="Freeform 324"/>
            <p:cNvSpPr/>
            <p:nvPr/>
          </p:nvSpPr>
          <p:spPr bwMode="auto">
            <a:xfrm>
              <a:off x="2206626" y="1493838"/>
              <a:ext cx="17463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3" y="14"/>
                </a:cxn>
                <a:cxn ang="0">
                  <a:pos x="31" y="24"/>
                </a:cxn>
                <a:cxn ang="0">
                  <a:pos x="28" y="31"/>
                </a:cxn>
                <a:cxn ang="0">
                  <a:pos x="24" y="41"/>
                </a:cxn>
                <a:cxn ang="0">
                  <a:pos x="13" y="56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3" y="79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11" y="79"/>
                </a:cxn>
                <a:cxn ang="0">
                  <a:pos x="11" y="79"/>
                </a:cxn>
                <a:cxn ang="0">
                  <a:pos x="22" y="63"/>
                </a:cxn>
                <a:cxn ang="0">
                  <a:pos x="34" y="45"/>
                </a:cxn>
                <a:cxn ang="0">
                  <a:pos x="38" y="35"/>
                </a:cxn>
                <a:cxn ang="0">
                  <a:pos x="42" y="26"/>
                </a:cxn>
                <a:cxn ang="0">
                  <a:pos x="45" y="16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80">
                  <a:moveTo>
                    <a:pt x="34" y="7"/>
                  </a:moveTo>
                  <a:lnTo>
                    <a:pt x="34" y="7"/>
                  </a:lnTo>
                  <a:lnTo>
                    <a:pt x="33" y="14"/>
                  </a:lnTo>
                  <a:lnTo>
                    <a:pt x="31" y="24"/>
                  </a:lnTo>
                  <a:lnTo>
                    <a:pt x="28" y="31"/>
                  </a:lnTo>
                  <a:lnTo>
                    <a:pt x="24" y="41"/>
                  </a:lnTo>
                  <a:lnTo>
                    <a:pt x="13" y="56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3" y="79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22" y="63"/>
                  </a:lnTo>
                  <a:lnTo>
                    <a:pt x="34" y="45"/>
                  </a:lnTo>
                  <a:lnTo>
                    <a:pt x="38" y="35"/>
                  </a:lnTo>
                  <a:lnTo>
                    <a:pt x="42" y="26"/>
                  </a:lnTo>
                  <a:lnTo>
                    <a:pt x="45" y="1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6" name="Freeform 325"/>
            <p:cNvSpPr/>
            <p:nvPr/>
          </p:nvSpPr>
          <p:spPr bwMode="auto">
            <a:xfrm>
              <a:off x="2244726" y="1489076"/>
              <a:ext cx="23813" cy="34925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3" y="12"/>
                </a:cxn>
                <a:cxn ang="0">
                  <a:pos x="37" y="21"/>
                </a:cxn>
                <a:cxn ang="0">
                  <a:pos x="27" y="42"/>
                </a:cxn>
                <a:cxn ang="0">
                  <a:pos x="27" y="42"/>
                </a:cxn>
                <a:cxn ang="0">
                  <a:pos x="20" y="51"/>
                </a:cxn>
                <a:cxn ang="0">
                  <a:pos x="14" y="60"/>
                </a:cxn>
                <a:cxn ang="0">
                  <a:pos x="6" y="70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6" y="88"/>
                </a:cxn>
                <a:cxn ang="0">
                  <a:pos x="9" y="88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5" y="76"/>
                </a:cxn>
                <a:cxn ang="0">
                  <a:pos x="22" y="68"/>
                </a:cxn>
                <a:cxn ang="0">
                  <a:pos x="28" y="60"/>
                </a:cxn>
                <a:cxn ang="0">
                  <a:pos x="35" y="51"/>
                </a:cxn>
                <a:cxn ang="0">
                  <a:pos x="35" y="51"/>
                </a:cxn>
                <a:cxn ang="0">
                  <a:pos x="45" y="30"/>
                </a:cxn>
                <a:cxn ang="0">
                  <a:pos x="51" y="20"/>
                </a:cxn>
                <a:cxn ang="0">
                  <a:pos x="58" y="11"/>
                </a:cxn>
                <a:cxn ang="0">
                  <a:pos x="58" y="11"/>
                </a:cxn>
                <a:cxn ang="0">
                  <a:pos x="60" y="8"/>
                </a:cxn>
                <a:cxn ang="0">
                  <a:pos x="60" y="7"/>
                </a:cxn>
                <a:cxn ang="0">
                  <a:pos x="58" y="3"/>
                </a:cxn>
                <a:cxn ang="0">
                  <a:pos x="54" y="0"/>
                </a:cxn>
                <a:cxn ang="0">
                  <a:pos x="52" y="2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0" h="88">
                  <a:moveTo>
                    <a:pt x="51" y="3"/>
                  </a:moveTo>
                  <a:lnTo>
                    <a:pt x="51" y="3"/>
                  </a:lnTo>
                  <a:lnTo>
                    <a:pt x="43" y="12"/>
                  </a:lnTo>
                  <a:lnTo>
                    <a:pt x="37" y="21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0" y="51"/>
                  </a:lnTo>
                  <a:lnTo>
                    <a:pt x="14" y="60"/>
                  </a:lnTo>
                  <a:lnTo>
                    <a:pt x="6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6" y="88"/>
                  </a:lnTo>
                  <a:lnTo>
                    <a:pt x="9" y="88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5" y="76"/>
                  </a:lnTo>
                  <a:lnTo>
                    <a:pt x="22" y="68"/>
                  </a:lnTo>
                  <a:lnTo>
                    <a:pt x="28" y="60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5" y="30"/>
                  </a:lnTo>
                  <a:lnTo>
                    <a:pt x="51" y="20"/>
                  </a:lnTo>
                  <a:lnTo>
                    <a:pt x="58" y="11"/>
                  </a:lnTo>
                  <a:lnTo>
                    <a:pt x="58" y="11"/>
                  </a:lnTo>
                  <a:lnTo>
                    <a:pt x="60" y="8"/>
                  </a:lnTo>
                  <a:lnTo>
                    <a:pt x="60" y="7"/>
                  </a:lnTo>
                  <a:lnTo>
                    <a:pt x="58" y="3"/>
                  </a:lnTo>
                  <a:lnTo>
                    <a:pt x="54" y="0"/>
                  </a:lnTo>
                  <a:lnTo>
                    <a:pt x="52" y="2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7" name="Freeform 326"/>
            <p:cNvSpPr/>
            <p:nvPr/>
          </p:nvSpPr>
          <p:spPr bwMode="auto">
            <a:xfrm>
              <a:off x="2284414" y="1479551"/>
              <a:ext cx="22225" cy="39688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3" y="21"/>
                </a:cxn>
                <a:cxn ang="0">
                  <a:pos x="27" y="30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6" y="61"/>
                </a:cxn>
                <a:cxn ang="0">
                  <a:pos x="16" y="61"/>
                </a:cxn>
                <a:cxn ang="0">
                  <a:pos x="13" y="69"/>
                </a:cxn>
                <a:cxn ang="0">
                  <a:pos x="9" y="77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4" y="98"/>
                </a:cxn>
                <a:cxn ang="0">
                  <a:pos x="8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7"/>
                </a:cxn>
                <a:cxn ang="0">
                  <a:pos x="21" y="78"/>
                </a:cxn>
                <a:cxn ang="0">
                  <a:pos x="25" y="69"/>
                </a:cxn>
                <a:cxn ang="0">
                  <a:pos x="29" y="59"/>
                </a:cxn>
                <a:cxn ang="0">
                  <a:pos x="29" y="59"/>
                </a:cxn>
                <a:cxn ang="0">
                  <a:pos x="33" y="46"/>
                </a:cxn>
                <a:cxn ang="0">
                  <a:pos x="39" y="32"/>
                </a:cxn>
                <a:cxn ang="0">
                  <a:pos x="52" y="9"/>
                </a:cxn>
                <a:cxn ang="0">
                  <a:pos x="52" y="9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4" y="1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4" h="99">
                  <a:moveTo>
                    <a:pt x="43" y="2"/>
                  </a:moveTo>
                  <a:lnTo>
                    <a:pt x="43" y="2"/>
                  </a:lnTo>
                  <a:lnTo>
                    <a:pt x="33" y="21"/>
                  </a:lnTo>
                  <a:lnTo>
                    <a:pt x="27" y="3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13" y="69"/>
                  </a:lnTo>
                  <a:lnTo>
                    <a:pt x="9" y="77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4" y="98"/>
                  </a:lnTo>
                  <a:lnTo>
                    <a:pt x="8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7"/>
                  </a:lnTo>
                  <a:lnTo>
                    <a:pt x="21" y="78"/>
                  </a:lnTo>
                  <a:lnTo>
                    <a:pt x="25" y="69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33" y="46"/>
                  </a:lnTo>
                  <a:lnTo>
                    <a:pt x="39" y="32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4" y="1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8" name="Freeform 327"/>
            <p:cNvSpPr/>
            <p:nvPr/>
          </p:nvSpPr>
          <p:spPr bwMode="auto">
            <a:xfrm>
              <a:off x="2322514" y="1460501"/>
              <a:ext cx="11113" cy="34925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13" y="25"/>
                </a:cxn>
                <a:cxn ang="0">
                  <a:pos x="11" y="44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8"/>
                </a:cxn>
                <a:cxn ang="0">
                  <a:pos x="9" y="88"/>
                </a:cxn>
                <a:cxn ang="0">
                  <a:pos x="11" y="87"/>
                </a:cxn>
                <a:cxn ang="0">
                  <a:pos x="12" y="84"/>
                </a:cxn>
                <a:cxn ang="0">
                  <a:pos x="12" y="84"/>
                </a:cxn>
                <a:cxn ang="0">
                  <a:pos x="21" y="45"/>
                </a:cxn>
                <a:cxn ang="0">
                  <a:pos x="25" y="27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21" y="0"/>
                </a:cxn>
                <a:cxn ang="0">
                  <a:pos x="17" y="2"/>
                </a:cxn>
                <a:cxn ang="0">
                  <a:pos x="16" y="4"/>
                </a:cxn>
                <a:cxn ang="0">
                  <a:pos x="16" y="6"/>
                </a:cxn>
                <a:cxn ang="0">
                  <a:pos x="16" y="6"/>
                </a:cxn>
              </a:cxnLst>
              <a:rect l="0" t="0" r="r" b="b"/>
              <a:pathLst>
                <a:path w="28" h="88">
                  <a:moveTo>
                    <a:pt x="16" y="6"/>
                  </a:moveTo>
                  <a:lnTo>
                    <a:pt x="16" y="6"/>
                  </a:lnTo>
                  <a:lnTo>
                    <a:pt x="13" y="25"/>
                  </a:lnTo>
                  <a:lnTo>
                    <a:pt x="11" y="4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8"/>
                  </a:lnTo>
                  <a:lnTo>
                    <a:pt x="9" y="88"/>
                  </a:lnTo>
                  <a:lnTo>
                    <a:pt x="11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21" y="45"/>
                  </a:lnTo>
                  <a:lnTo>
                    <a:pt x="25" y="27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9" name="Freeform 328"/>
            <p:cNvSpPr/>
            <p:nvPr/>
          </p:nvSpPr>
          <p:spPr bwMode="auto">
            <a:xfrm>
              <a:off x="2166939" y="1236663"/>
              <a:ext cx="15875" cy="238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3"/>
                </a:cxn>
                <a:cxn ang="0">
                  <a:pos x="27" y="5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1" y="21"/>
                </a:cxn>
                <a:cxn ang="0">
                  <a:pos x="11" y="33"/>
                </a:cxn>
                <a:cxn ang="0">
                  <a:pos x="11" y="33"/>
                </a:cxn>
                <a:cxn ang="0">
                  <a:pos x="7" y="38"/>
                </a:cxn>
                <a:cxn ang="0">
                  <a:pos x="4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5" y="60"/>
                </a:cxn>
                <a:cxn ang="0">
                  <a:pos x="7" y="60"/>
                </a:cxn>
                <a:cxn ang="0">
                  <a:pos x="11" y="58"/>
                </a:cxn>
                <a:cxn ang="0">
                  <a:pos x="11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2"/>
                </a:cxn>
                <a:cxn ang="0">
                  <a:pos x="15" y="46"/>
                </a:cxn>
                <a:cxn ang="0">
                  <a:pos x="15" y="46"/>
                </a:cxn>
                <a:cxn ang="0">
                  <a:pos x="24" y="35"/>
                </a:cxn>
                <a:cxn ang="0">
                  <a:pos x="24" y="35"/>
                </a:cxn>
                <a:cxn ang="0">
                  <a:pos x="28" y="29"/>
                </a:cxn>
                <a:cxn ang="0">
                  <a:pos x="32" y="22"/>
                </a:cxn>
                <a:cxn ang="0">
                  <a:pos x="36" y="16"/>
                </a:cxn>
                <a:cxn ang="0">
                  <a:pos x="40" y="9"/>
                </a:cxn>
                <a:cxn ang="0">
                  <a:pos x="40" y="9"/>
                </a:cxn>
                <a:cxn ang="0">
                  <a:pos x="41" y="7"/>
                </a:cxn>
                <a:cxn ang="0">
                  <a:pos x="41" y="3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1" h="60">
                  <a:moveTo>
                    <a:pt x="3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3"/>
                  </a:lnTo>
                  <a:lnTo>
                    <a:pt x="27" y="5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1" y="2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7" y="38"/>
                  </a:lnTo>
                  <a:lnTo>
                    <a:pt x="4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5" y="60"/>
                  </a:lnTo>
                  <a:lnTo>
                    <a:pt x="7" y="60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28" y="29"/>
                  </a:lnTo>
                  <a:lnTo>
                    <a:pt x="32" y="22"/>
                  </a:lnTo>
                  <a:lnTo>
                    <a:pt x="36" y="16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1" y="7"/>
                  </a:lnTo>
                  <a:lnTo>
                    <a:pt x="41" y="3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0" name="Freeform 329"/>
            <p:cNvSpPr/>
            <p:nvPr/>
          </p:nvSpPr>
          <p:spPr bwMode="auto">
            <a:xfrm>
              <a:off x="2209801" y="1217613"/>
              <a:ext cx="17463" cy="30163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1" y="8"/>
                </a:cxn>
                <a:cxn ang="0">
                  <a:pos x="29" y="14"/>
                </a:cxn>
                <a:cxn ang="0">
                  <a:pos x="29" y="14"/>
                </a:cxn>
                <a:cxn ang="0">
                  <a:pos x="23" y="24"/>
                </a:cxn>
                <a:cxn ang="0">
                  <a:pos x="21" y="27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16" y="42"/>
                </a:cxn>
                <a:cxn ang="0">
                  <a:pos x="13" y="51"/>
                </a:cxn>
                <a:cxn ang="0">
                  <a:pos x="8" y="59"/>
                </a:cxn>
                <a:cxn ang="0">
                  <a:pos x="1" y="67"/>
                </a:cxn>
                <a:cxn ang="0">
                  <a:pos x="1" y="67"/>
                </a:cxn>
                <a:cxn ang="0">
                  <a:pos x="0" y="69"/>
                </a:cxn>
                <a:cxn ang="0">
                  <a:pos x="0" y="72"/>
                </a:cxn>
                <a:cxn ang="0">
                  <a:pos x="1" y="76"/>
                </a:cxn>
                <a:cxn ang="0">
                  <a:pos x="5" y="77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4" y="69"/>
                </a:cxn>
                <a:cxn ang="0">
                  <a:pos x="20" y="63"/>
                </a:cxn>
                <a:cxn ang="0">
                  <a:pos x="26" y="48"/>
                </a:cxn>
                <a:cxn ang="0">
                  <a:pos x="26" y="48"/>
                </a:cxn>
                <a:cxn ang="0">
                  <a:pos x="34" y="29"/>
                </a:cxn>
                <a:cxn ang="0">
                  <a:pos x="38" y="20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44" y="8"/>
                </a:cxn>
                <a:cxn ang="0">
                  <a:pos x="46" y="7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39" y="0"/>
                </a:cxn>
                <a:cxn ang="0">
                  <a:pos x="38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77">
                  <a:moveTo>
                    <a:pt x="35" y="3"/>
                  </a:moveTo>
                  <a:lnTo>
                    <a:pt x="35" y="3"/>
                  </a:lnTo>
                  <a:lnTo>
                    <a:pt x="31" y="8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16" y="42"/>
                  </a:lnTo>
                  <a:lnTo>
                    <a:pt x="13" y="51"/>
                  </a:lnTo>
                  <a:lnTo>
                    <a:pt x="8" y="59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0" y="69"/>
                  </a:lnTo>
                  <a:lnTo>
                    <a:pt x="0" y="72"/>
                  </a:lnTo>
                  <a:lnTo>
                    <a:pt x="1" y="76"/>
                  </a:lnTo>
                  <a:lnTo>
                    <a:pt x="5" y="77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4" y="69"/>
                  </a:lnTo>
                  <a:lnTo>
                    <a:pt x="20" y="63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34" y="29"/>
                  </a:lnTo>
                  <a:lnTo>
                    <a:pt x="38" y="2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39" y="0"/>
                  </a:lnTo>
                  <a:lnTo>
                    <a:pt x="38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1" name="Freeform 330"/>
            <p:cNvSpPr/>
            <p:nvPr/>
          </p:nvSpPr>
          <p:spPr bwMode="auto">
            <a:xfrm>
              <a:off x="2243139" y="1220788"/>
              <a:ext cx="17463" cy="317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5" y="0"/>
                </a:cxn>
                <a:cxn ang="0">
                  <a:pos x="32" y="0"/>
                </a:cxn>
                <a:cxn ang="0">
                  <a:pos x="30" y="4"/>
                </a:cxn>
                <a:cxn ang="0">
                  <a:pos x="31" y="8"/>
                </a:cxn>
                <a:cxn ang="0">
                  <a:pos x="32" y="9"/>
                </a:cxn>
                <a:cxn ang="0">
                  <a:pos x="34" y="11"/>
                </a:cxn>
                <a:cxn ang="0">
                  <a:pos x="34" y="11"/>
                </a:cxn>
                <a:cxn ang="0">
                  <a:pos x="32" y="11"/>
                </a:cxn>
                <a:cxn ang="0">
                  <a:pos x="31" y="13"/>
                </a:cxn>
                <a:cxn ang="0">
                  <a:pos x="28" y="18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13" y="50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9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40" y="25"/>
                </a:cxn>
                <a:cxn ang="0">
                  <a:pos x="43" y="13"/>
                </a:cxn>
                <a:cxn ang="0">
                  <a:pos x="44" y="8"/>
                </a:cxn>
                <a:cxn ang="0">
                  <a:pos x="43" y="4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44" h="80">
                  <a:moveTo>
                    <a:pt x="38" y="0"/>
                  </a:moveTo>
                  <a:lnTo>
                    <a:pt x="38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0" y="4"/>
                  </a:lnTo>
                  <a:lnTo>
                    <a:pt x="31" y="8"/>
                  </a:lnTo>
                  <a:lnTo>
                    <a:pt x="32" y="9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2" y="11"/>
                  </a:lnTo>
                  <a:lnTo>
                    <a:pt x="31" y="13"/>
                  </a:lnTo>
                  <a:lnTo>
                    <a:pt x="28" y="18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13" y="50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9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9" y="63"/>
                  </a:lnTo>
                  <a:lnTo>
                    <a:pt x="34" y="38"/>
                  </a:lnTo>
                  <a:lnTo>
                    <a:pt x="40" y="25"/>
                  </a:lnTo>
                  <a:lnTo>
                    <a:pt x="43" y="13"/>
                  </a:lnTo>
                  <a:lnTo>
                    <a:pt x="44" y="8"/>
                  </a:lnTo>
                  <a:lnTo>
                    <a:pt x="43" y="4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2" name="Freeform 331"/>
            <p:cNvSpPr/>
            <p:nvPr/>
          </p:nvSpPr>
          <p:spPr bwMode="auto">
            <a:xfrm>
              <a:off x="2271714" y="1236663"/>
              <a:ext cx="19050" cy="30163"/>
            </a:xfrm>
            <a:custGeom>
              <a:avLst/>
              <a:gdLst/>
              <a:ahLst/>
              <a:cxnLst>
                <a:cxn ang="0">
                  <a:pos x="40" y="1"/>
                </a:cxn>
                <a:cxn ang="0">
                  <a:pos x="40" y="1"/>
                </a:cxn>
                <a:cxn ang="0">
                  <a:pos x="34" y="9"/>
                </a:cxn>
                <a:cxn ang="0">
                  <a:pos x="31" y="17"/>
                </a:cxn>
                <a:cxn ang="0">
                  <a:pos x="31" y="17"/>
                </a:cxn>
                <a:cxn ang="0">
                  <a:pos x="27" y="21"/>
                </a:cxn>
                <a:cxn ang="0">
                  <a:pos x="24" y="26"/>
                </a:cxn>
                <a:cxn ang="0">
                  <a:pos x="22" y="35"/>
                </a:cxn>
                <a:cxn ang="0">
                  <a:pos x="22" y="35"/>
                </a:cxn>
                <a:cxn ang="0">
                  <a:pos x="17" y="45"/>
                </a:cxn>
                <a:cxn ang="0">
                  <a:pos x="11" y="54"/>
                </a:cxn>
                <a:cxn ang="0">
                  <a:pos x="5" y="63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6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7" y="79"/>
                </a:cxn>
                <a:cxn ang="0">
                  <a:pos x="10" y="77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5" y="67"/>
                </a:cxn>
                <a:cxn ang="0">
                  <a:pos x="22" y="59"/>
                </a:cxn>
                <a:cxn ang="0">
                  <a:pos x="27" y="51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35" y="33"/>
                </a:cxn>
                <a:cxn ang="0">
                  <a:pos x="36" y="29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43" y="21"/>
                </a:cxn>
                <a:cxn ang="0">
                  <a:pos x="44" y="17"/>
                </a:cxn>
                <a:cxn ang="0">
                  <a:pos x="45" y="13"/>
                </a:cxn>
                <a:cxn ang="0">
                  <a:pos x="48" y="9"/>
                </a:cxn>
                <a:cxn ang="0">
                  <a:pos x="48" y="9"/>
                </a:cxn>
                <a:cxn ang="0">
                  <a:pos x="49" y="7"/>
                </a:cxn>
                <a:cxn ang="0">
                  <a:pos x="49" y="5"/>
                </a:cxn>
                <a:cxn ang="0">
                  <a:pos x="48" y="1"/>
                </a:cxn>
                <a:cxn ang="0">
                  <a:pos x="44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40" y="1"/>
                </a:cxn>
              </a:cxnLst>
              <a:rect l="0" t="0" r="r" b="b"/>
              <a:pathLst>
                <a:path w="49" h="79">
                  <a:moveTo>
                    <a:pt x="40" y="1"/>
                  </a:moveTo>
                  <a:lnTo>
                    <a:pt x="40" y="1"/>
                  </a:lnTo>
                  <a:lnTo>
                    <a:pt x="34" y="9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4" y="26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17" y="45"/>
                  </a:lnTo>
                  <a:lnTo>
                    <a:pt x="11" y="54"/>
                  </a:lnTo>
                  <a:lnTo>
                    <a:pt x="5" y="6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6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7" y="79"/>
                  </a:lnTo>
                  <a:lnTo>
                    <a:pt x="10" y="77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5" y="67"/>
                  </a:lnTo>
                  <a:lnTo>
                    <a:pt x="22" y="59"/>
                  </a:lnTo>
                  <a:lnTo>
                    <a:pt x="27" y="5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3" y="21"/>
                  </a:lnTo>
                  <a:lnTo>
                    <a:pt x="44" y="17"/>
                  </a:lnTo>
                  <a:lnTo>
                    <a:pt x="45" y="13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9" y="7"/>
                  </a:lnTo>
                  <a:lnTo>
                    <a:pt x="49" y="5"/>
                  </a:lnTo>
                  <a:lnTo>
                    <a:pt x="48" y="1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3" name="Freeform 332"/>
            <p:cNvSpPr/>
            <p:nvPr/>
          </p:nvSpPr>
          <p:spPr bwMode="auto">
            <a:xfrm>
              <a:off x="2284414" y="1263651"/>
              <a:ext cx="22225" cy="34925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2" y="22"/>
                </a:cxn>
                <a:cxn ang="0">
                  <a:pos x="22" y="42"/>
                </a:cxn>
                <a:cxn ang="0">
                  <a:pos x="22" y="42"/>
                </a:cxn>
                <a:cxn ang="0">
                  <a:pos x="10" y="60"/>
                </a:cxn>
                <a:cxn ang="0">
                  <a:pos x="5" y="69"/>
                </a:cxn>
                <a:cxn ang="0">
                  <a:pos x="1" y="80"/>
                </a:cxn>
                <a:cxn ang="0">
                  <a:pos x="1" y="80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5" y="72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1"/>
                </a:cxn>
                <a:cxn ang="0">
                  <a:pos x="35" y="41"/>
                </a:cxn>
                <a:cxn ang="0">
                  <a:pos x="40" y="34"/>
                </a:cxn>
                <a:cxn ang="0">
                  <a:pos x="44" y="25"/>
                </a:cxn>
                <a:cxn ang="0">
                  <a:pos x="48" y="17"/>
                </a:cxn>
                <a:cxn ang="0">
                  <a:pos x="53" y="8"/>
                </a:cxn>
                <a:cxn ang="0">
                  <a:pos x="53" y="8"/>
                </a:cxn>
                <a:cxn ang="0">
                  <a:pos x="53" y="7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4" y="1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3" h="88">
                  <a:moveTo>
                    <a:pt x="43" y="3"/>
                  </a:moveTo>
                  <a:lnTo>
                    <a:pt x="43" y="3"/>
                  </a:lnTo>
                  <a:lnTo>
                    <a:pt x="32" y="2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0" y="60"/>
                  </a:lnTo>
                  <a:lnTo>
                    <a:pt x="5" y="69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5" y="72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1"/>
                  </a:lnTo>
                  <a:lnTo>
                    <a:pt x="35" y="41"/>
                  </a:lnTo>
                  <a:lnTo>
                    <a:pt x="40" y="34"/>
                  </a:lnTo>
                  <a:lnTo>
                    <a:pt x="44" y="25"/>
                  </a:lnTo>
                  <a:lnTo>
                    <a:pt x="48" y="17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4" y="1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4" name="Freeform 333"/>
            <p:cNvSpPr/>
            <p:nvPr/>
          </p:nvSpPr>
          <p:spPr bwMode="auto">
            <a:xfrm>
              <a:off x="2301876" y="1290638"/>
              <a:ext cx="12700" cy="25400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1" y="30"/>
                </a:cxn>
                <a:cxn ang="0">
                  <a:pos x="6" y="43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0" y="60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10" y="64"/>
                </a:cxn>
                <a:cxn ang="0">
                  <a:pos x="11" y="63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6" y="47"/>
                </a:cxn>
                <a:cxn ang="0">
                  <a:pos x="23" y="34"/>
                </a:cxn>
                <a:cxn ang="0">
                  <a:pos x="34" y="9"/>
                </a:cxn>
                <a:cxn ang="0">
                  <a:pos x="34" y="9"/>
                </a:cxn>
                <a:cxn ang="0">
                  <a:pos x="36" y="7"/>
                </a:cxn>
                <a:cxn ang="0">
                  <a:pos x="34" y="4"/>
                </a:cxn>
                <a:cxn ang="0">
                  <a:pos x="32" y="1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6" h="64">
                  <a:moveTo>
                    <a:pt x="24" y="3"/>
                  </a:moveTo>
                  <a:lnTo>
                    <a:pt x="24" y="3"/>
                  </a:lnTo>
                  <a:lnTo>
                    <a:pt x="11" y="30"/>
                  </a:lnTo>
                  <a:lnTo>
                    <a:pt x="6" y="43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10" y="64"/>
                  </a:lnTo>
                  <a:lnTo>
                    <a:pt x="11" y="63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6" y="47"/>
                  </a:lnTo>
                  <a:lnTo>
                    <a:pt x="23" y="34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6" y="7"/>
                  </a:lnTo>
                  <a:lnTo>
                    <a:pt x="34" y="4"/>
                  </a:lnTo>
                  <a:lnTo>
                    <a:pt x="32" y="1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5" name="Freeform 334"/>
            <p:cNvSpPr/>
            <p:nvPr/>
          </p:nvSpPr>
          <p:spPr bwMode="auto">
            <a:xfrm>
              <a:off x="2309814" y="1316038"/>
              <a:ext cx="19050" cy="28575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1" y="13"/>
                </a:cxn>
                <a:cxn ang="0">
                  <a:pos x="27" y="20"/>
                </a:cxn>
                <a:cxn ang="0">
                  <a:pos x="17" y="35"/>
                </a:cxn>
                <a:cxn ang="0">
                  <a:pos x="17" y="3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0"/>
                </a:cxn>
                <a:cxn ang="0">
                  <a:pos x="7" y="71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31" y="34"/>
                </a:cxn>
                <a:cxn ang="0">
                  <a:pos x="31" y="34"/>
                </a:cxn>
                <a:cxn ang="0">
                  <a:pos x="41" y="20"/>
                </a:cxn>
                <a:cxn ang="0">
                  <a:pos x="43" y="13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71">
                  <a:moveTo>
                    <a:pt x="34" y="5"/>
                  </a:moveTo>
                  <a:lnTo>
                    <a:pt x="34" y="5"/>
                  </a:lnTo>
                  <a:lnTo>
                    <a:pt x="31" y="13"/>
                  </a:lnTo>
                  <a:lnTo>
                    <a:pt x="27" y="20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41" y="20"/>
                  </a:lnTo>
                  <a:lnTo>
                    <a:pt x="43" y="13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6" name="Freeform 335"/>
            <p:cNvSpPr/>
            <p:nvPr/>
          </p:nvSpPr>
          <p:spPr bwMode="auto">
            <a:xfrm>
              <a:off x="2414589" y="1349376"/>
              <a:ext cx="20638" cy="3333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4" y="7"/>
                </a:cxn>
                <a:cxn ang="0">
                  <a:pos x="26" y="15"/>
                </a:cxn>
                <a:cxn ang="0">
                  <a:pos x="18" y="22"/>
                </a:cxn>
                <a:cxn ang="0">
                  <a:pos x="13" y="33"/>
                </a:cxn>
                <a:cxn ang="0">
                  <a:pos x="8" y="43"/>
                </a:cxn>
                <a:cxn ang="0">
                  <a:pos x="4" y="54"/>
                </a:cxn>
                <a:cxn ang="0">
                  <a:pos x="1" y="66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1" y="81"/>
                </a:cxn>
                <a:cxn ang="0">
                  <a:pos x="4" y="84"/>
                </a:cxn>
                <a:cxn ang="0">
                  <a:pos x="6" y="84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0" y="80"/>
                </a:cxn>
                <a:cxn ang="0">
                  <a:pos x="10" y="80"/>
                </a:cxn>
                <a:cxn ang="0">
                  <a:pos x="14" y="59"/>
                </a:cxn>
                <a:cxn ang="0">
                  <a:pos x="18" y="50"/>
                </a:cxn>
                <a:cxn ang="0">
                  <a:pos x="22" y="39"/>
                </a:cxn>
                <a:cxn ang="0">
                  <a:pos x="27" y="30"/>
                </a:cxn>
                <a:cxn ang="0">
                  <a:pos x="34" y="22"/>
                </a:cxn>
                <a:cxn ang="0">
                  <a:pos x="40" y="16"/>
                </a:cxn>
                <a:cxn ang="0">
                  <a:pos x="50" y="11"/>
                </a:cxn>
                <a:cxn ang="0">
                  <a:pos x="50" y="11"/>
                </a:cxn>
                <a:cxn ang="0">
                  <a:pos x="52" y="9"/>
                </a:cxn>
                <a:cxn ang="0">
                  <a:pos x="52" y="7"/>
                </a:cxn>
                <a:cxn ang="0">
                  <a:pos x="52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52" h="84">
                  <a:moveTo>
                    <a:pt x="44" y="0"/>
                  </a:moveTo>
                  <a:lnTo>
                    <a:pt x="44" y="0"/>
                  </a:lnTo>
                  <a:lnTo>
                    <a:pt x="34" y="7"/>
                  </a:lnTo>
                  <a:lnTo>
                    <a:pt x="26" y="15"/>
                  </a:lnTo>
                  <a:lnTo>
                    <a:pt x="18" y="22"/>
                  </a:lnTo>
                  <a:lnTo>
                    <a:pt x="13" y="33"/>
                  </a:lnTo>
                  <a:lnTo>
                    <a:pt x="8" y="43"/>
                  </a:lnTo>
                  <a:lnTo>
                    <a:pt x="4" y="54"/>
                  </a:lnTo>
                  <a:lnTo>
                    <a:pt x="1" y="6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4" y="59"/>
                  </a:lnTo>
                  <a:lnTo>
                    <a:pt x="18" y="50"/>
                  </a:lnTo>
                  <a:lnTo>
                    <a:pt x="22" y="39"/>
                  </a:lnTo>
                  <a:lnTo>
                    <a:pt x="27" y="30"/>
                  </a:lnTo>
                  <a:lnTo>
                    <a:pt x="34" y="22"/>
                  </a:lnTo>
                  <a:lnTo>
                    <a:pt x="40" y="16"/>
                  </a:lnTo>
                  <a:lnTo>
                    <a:pt x="50" y="11"/>
                  </a:lnTo>
                  <a:lnTo>
                    <a:pt x="50" y="11"/>
                  </a:lnTo>
                  <a:lnTo>
                    <a:pt x="52" y="9"/>
                  </a:lnTo>
                  <a:lnTo>
                    <a:pt x="52" y="7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7" name="Freeform 336"/>
            <p:cNvSpPr/>
            <p:nvPr/>
          </p:nvSpPr>
          <p:spPr bwMode="auto">
            <a:xfrm>
              <a:off x="2449514" y="1350963"/>
              <a:ext cx="17463" cy="26988"/>
            </a:xfrm>
            <a:custGeom>
              <a:avLst/>
              <a:gdLst/>
              <a:ahLst/>
              <a:cxnLst>
                <a:cxn ang="0">
                  <a:pos x="30" y="5"/>
                </a:cxn>
                <a:cxn ang="0">
                  <a:pos x="30" y="5"/>
                </a:cxn>
                <a:cxn ang="0">
                  <a:pos x="27" y="13"/>
                </a:cxn>
                <a:cxn ang="0">
                  <a:pos x="24" y="18"/>
                </a:cxn>
                <a:cxn ang="0">
                  <a:pos x="19" y="24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1" y="37"/>
                </a:cxn>
                <a:cxn ang="0">
                  <a:pos x="9" y="45"/>
                </a:cxn>
                <a:cxn ang="0">
                  <a:pos x="6" y="51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1" y="67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9" y="67"/>
                </a:cxn>
                <a:cxn ang="0">
                  <a:pos x="9" y="67"/>
                </a:cxn>
                <a:cxn ang="0">
                  <a:pos x="14" y="59"/>
                </a:cxn>
                <a:cxn ang="0">
                  <a:pos x="19" y="51"/>
                </a:cxn>
                <a:cxn ang="0">
                  <a:pos x="19" y="51"/>
                </a:cxn>
                <a:cxn ang="0">
                  <a:pos x="22" y="42"/>
                </a:cxn>
                <a:cxn ang="0">
                  <a:pos x="23" y="38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32" y="28"/>
                </a:cxn>
                <a:cxn ang="0">
                  <a:pos x="36" y="21"/>
                </a:cxn>
                <a:cxn ang="0">
                  <a:pos x="39" y="1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6" y="0"/>
                </a:cxn>
                <a:cxn ang="0">
                  <a:pos x="31" y="1"/>
                </a:cxn>
                <a:cxn ang="0">
                  <a:pos x="30" y="3"/>
                </a:cxn>
                <a:cxn ang="0">
                  <a:pos x="30" y="5"/>
                </a:cxn>
                <a:cxn ang="0">
                  <a:pos x="30" y="5"/>
                </a:cxn>
              </a:cxnLst>
              <a:rect l="0" t="0" r="r" b="b"/>
              <a:pathLst>
                <a:path w="41" h="68">
                  <a:moveTo>
                    <a:pt x="30" y="5"/>
                  </a:moveTo>
                  <a:lnTo>
                    <a:pt x="30" y="5"/>
                  </a:lnTo>
                  <a:lnTo>
                    <a:pt x="27" y="13"/>
                  </a:lnTo>
                  <a:lnTo>
                    <a:pt x="24" y="18"/>
                  </a:lnTo>
                  <a:lnTo>
                    <a:pt x="19" y="24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1" y="37"/>
                  </a:lnTo>
                  <a:lnTo>
                    <a:pt x="9" y="45"/>
                  </a:lnTo>
                  <a:lnTo>
                    <a:pt x="6" y="51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7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14" y="59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22" y="42"/>
                  </a:lnTo>
                  <a:lnTo>
                    <a:pt x="23" y="38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32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1" y="1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8" name="Freeform 337"/>
            <p:cNvSpPr/>
            <p:nvPr/>
          </p:nvSpPr>
          <p:spPr bwMode="auto">
            <a:xfrm>
              <a:off x="2486026" y="1344613"/>
              <a:ext cx="14288" cy="2857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22" y="3"/>
                </a:cxn>
                <a:cxn ang="0">
                  <a:pos x="16" y="17"/>
                </a:cxn>
                <a:cxn ang="0">
                  <a:pos x="9" y="32"/>
                </a:cxn>
                <a:cxn ang="0">
                  <a:pos x="9" y="32"/>
                </a:cxn>
                <a:cxn ang="0">
                  <a:pos x="5" y="48"/>
                </a:cxn>
                <a:cxn ang="0">
                  <a:pos x="3" y="57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3" y="72"/>
                </a:cxn>
                <a:cxn ang="0">
                  <a:pos x="5" y="72"/>
                </a:cxn>
                <a:cxn ang="0">
                  <a:pos x="7" y="72"/>
                </a:cxn>
                <a:cxn ang="0">
                  <a:pos x="8" y="72"/>
                </a:cxn>
                <a:cxn ang="0">
                  <a:pos x="11" y="70"/>
                </a:cxn>
                <a:cxn ang="0">
                  <a:pos x="11" y="70"/>
                </a:cxn>
                <a:cxn ang="0">
                  <a:pos x="14" y="58"/>
                </a:cxn>
                <a:cxn ang="0">
                  <a:pos x="17" y="46"/>
                </a:cxn>
                <a:cxn ang="0">
                  <a:pos x="17" y="46"/>
                </a:cxn>
                <a:cxn ang="0">
                  <a:pos x="24" y="27"/>
                </a:cxn>
                <a:cxn ang="0">
                  <a:pos x="28" y="17"/>
                </a:cxn>
                <a:cxn ang="0">
                  <a:pos x="33" y="10"/>
                </a:cxn>
                <a:cxn ang="0">
                  <a:pos x="33" y="10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5" y="2"/>
                </a:cxn>
                <a:cxn ang="0">
                  <a:pos x="22" y="3"/>
                </a:cxn>
                <a:cxn ang="0">
                  <a:pos x="22" y="3"/>
                </a:cxn>
              </a:cxnLst>
              <a:rect l="0" t="0" r="r" b="b"/>
              <a:pathLst>
                <a:path w="34" h="72">
                  <a:moveTo>
                    <a:pt x="22" y="3"/>
                  </a:moveTo>
                  <a:lnTo>
                    <a:pt x="22" y="3"/>
                  </a:lnTo>
                  <a:lnTo>
                    <a:pt x="16" y="17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5" y="48"/>
                  </a:lnTo>
                  <a:lnTo>
                    <a:pt x="3" y="5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3" y="72"/>
                  </a:lnTo>
                  <a:lnTo>
                    <a:pt x="5" y="72"/>
                  </a:lnTo>
                  <a:lnTo>
                    <a:pt x="7" y="72"/>
                  </a:lnTo>
                  <a:lnTo>
                    <a:pt x="8" y="72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14" y="58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24" y="27"/>
                  </a:lnTo>
                  <a:lnTo>
                    <a:pt x="28" y="17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2" y="3"/>
                  </a:lnTo>
                  <a:lnTo>
                    <a:pt x="2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9" name="Freeform 338"/>
            <p:cNvSpPr/>
            <p:nvPr/>
          </p:nvSpPr>
          <p:spPr bwMode="auto">
            <a:xfrm>
              <a:off x="2517776" y="1346201"/>
              <a:ext cx="11113" cy="25400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9" y="6"/>
                </a:cxn>
                <a:cxn ang="0">
                  <a:pos x="18" y="12"/>
                </a:cxn>
                <a:cxn ang="0">
                  <a:pos x="15" y="19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5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1"/>
                </a:cxn>
                <a:cxn ang="0">
                  <a:pos x="1" y="62"/>
                </a:cxn>
                <a:cxn ang="0">
                  <a:pos x="5" y="64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1" y="61"/>
                </a:cxn>
                <a:cxn ang="0">
                  <a:pos x="17" y="45"/>
                </a:cxn>
                <a:cxn ang="0">
                  <a:pos x="23" y="30"/>
                </a:cxn>
                <a:cxn ang="0">
                  <a:pos x="23" y="30"/>
                </a:cxn>
                <a:cxn ang="0">
                  <a:pos x="28" y="19"/>
                </a:cxn>
                <a:cxn ang="0">
                  <a:pos x="30" y="12"/>
                </a:cxn>
                <a:cxn ang="0">
                  <a:pos x="31" y="6"/>
                </a:cxn>
                <a:cxn ang="0">
                  <a:pos x="31" y="6"/>
                </a:cxn>
                <a:cxn ang="0">
                  <a:pos x="31" y="3"/>
                </a:cxn>
                <a:cxn ang="0">
                  <a:pos x="30" y="2"/>
                </a:cxn>
                <a:cxn ang="0">
                  <a:pos x="27" y="0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19" y="6"/>
                </a:cxn>
                <a:cxn ang="0">
                  <a:pos x="19" y="6"/>
                </a:cxn>
              </a:cxnLst>
              <a:rect l="0" t="0" r="r" b="b"/>
              <a:pathLst>
                <a:path w="31" h="64">
                  <a:moveTo>
                    <a:pt x="19" y="6"/>
                  </a:moveTo>
                  <a:lnTo>
                    <a:pt x="19" y="6"/>
                  </a:lnTo>
                  <a:lnTo>
                    <a:pt x="18" y="12"/>
                  </a:lnTo>
                  <a:lnTo>
                    <a:pt x="15" y="19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5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1"/>
                  </a:lnTo>
                  <a:lnTo>
                    <a:pt x="1" y="62"/>
                  </a:lnTo>
                  <a:lnTo>
                    <a:pt x="5" y="64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7" y="45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8" y="19"/>
                  </a:lnTo>
                  <a:lnTo>
                    <a:pt x="30" y="12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3"/>
                  </a:lnTo>
                  <a:lnTo>
                    <a:pt x="30" y="2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9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0" name="Freeform 339"/>
            <p:cNvSpPr/>
            <p:nvPr/>
          </p:nvSpPr>
          <p:spPr bwMode="auto">
            <a:xfrm>
              <a:off x="2549526" y="1446213"/>
              <a:ext cx="19050" cy="34925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8"/>
                </a:cxn>
                <a:cxn ang="0">
                  <a:pos x="25" y="17"/>
                </a:cxn>
                <a:cxn ang="0">
                  <a:pos x="19" y="27"/>
                </a:cxn>
                <a:cxn ang="0">
                  <a:pos x="14" y="37"/>
                </a:cxn>
                <a:cxn ang="0">
                  <a:pos x="5" y="59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4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7" y="63"/>
                </a:cxn>
                <a:cxn ang="0">
                  <a:pos x="21" y="53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0" y="34"/>
                </a:cxn>
                <a:cxn ang="0">
                  <a:pos x="34" y="27"/>
                </a:cxn>
                <a:cxn ang="0">
                  <a:pos x="39" y="19"/>
                </a:cxn>
                <a:cxn ang="0">
                  <a:pos x="45" y="11"/>
                </a:cxn>
                <a:cxn ang="0">
                  <a:pos x="45" y="11"/>
                </a:cxn>
                <a:cxn ang="0">
                  <a:pos x="48" y="10"/>
                </a:cxn>
                <a:cxn ang="0">
                  <a:pos x="48" y="7"/>
                </a:cxn>
                <a:cxn ang="0">
                  <a:pos x="47" y="3"/>
                </a:cxn>
                <a:cxn ang="0">
                  <a:pos x="45" y="2"/>
                </a:cxn>
                <a:cxn ang="0">
                  <a:pos x="44" y="0"/>
                </a:cxn>
                <a:cxn ang="0">
                  <a:pos x="43" y="0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8">
                  <a:moveTo>
                    <a:pt x="40" y="2"/>
                  </a:moveTo>
                  <a:lnTo>
                    <a:pt x="40" y="2"/>
                  </a:lnTo>
                  <a:lnTo>
                    <a:pt x="32" y="8"/>
                  </a:lnTo>
                  <a:lnTo>
                    <a:pt x="25" y="17"/>
                  </a:lnTo>
                  <a:lnTo>
                    <a:pt x="19" y="27"/>
                  </a:lnTo>
                  <a:lnTo>
                    <a:pt x="14" y="37"/>
                  </a:lnTo>
                  <a:lnTo>
                    <a:pt x="5" y="59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4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17" y="63"/>
                  </a:lnTo>
                  <a:lnTo>
                    <a:pt x="21" y="53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0" y="34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8" y="10"/>
                  </a:lnTo>
                  <a:lnTo>
                    <a:pt x="48" y="7"/>
                  </a:lnTo>
                  <a:lnTo>
                    <a:pt x="47" y="3"/>
                  </a:lnTo>
                  <a:lnTo>
                    <a:pt x="45" y="2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1" name="Freeform 340"/>
            <p:cNvSpPr/>
            <p:nvPr/>
          </p:nvSpPr>
          <p:spPr bwMode="auto">
            <a:xfrm>
              <a:off x="2563814" y="1465263"/>
              <a:ext cx="15875" cy="2540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18" y="13"/>
                </a:cxn>
                <a:cxn ang="0">
                  <a:pos x="9" y="28"/>
                </a:cxn>
                <a:cxn ang="0">
                  <a:pos x="5" y="35"/>
                </a:cxn>
                <a:cxn ang="0">
                  <a:pos x="2" y="43"/>
                </a:cxn>
                <a:cxn ang="0">
                  <a:pos x="0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1" y="52"/>
                </a:cxn>
                <a:cxn ang="0">
                  <a:pos x="13" y="46"/>
                </a:cxn>
                <a:cxn ang="0">
                  <a:pos x="19" y="33"/>
                </a:cxn>
                <a:cxn ang="0">
                  <a:pos x="27" y="20"/>
                </a:cxn>
                <a:cxn ang="0">
                  <a:pos x="36" y="9"/>
                </a:cxn>
                <a:cxn ang="0">
                  <a:pos x="36" y="9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5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8" h="64">
                  <a:moveTo>
                    <a:pt x="27" y="1"/>
                  </a:moveTo>
                  <a:lnTo>
                    <a:pt x="27" y="1"/>
                  </a:lnTo>
                  <a:lnTo>
                    <a:pt x="18" y="13"/>
                  </a:lnTo>
                  <a:lnTo>
                    <a:pt x="9" y="28"/>
                  </a:lnTo>
                  <a:lnTo>
                    <a:pt x="5" y="35"/>
                  </a:lnTo>
                  <a:lnTo>
                    <a:pt x="2" y="43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2"/>
                  </a:lnTo>
                  <a:lnTo>
                    <a:pt x="13" y="46"/>
                  </a:lnTo>
                  <a:lnTo>
                    <a:pt x="19" y="33"/>
                  </a:lnTo>
                  <a:lnTo>
                    <a:pt x="27" y="20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2" name="Freeform 341"/>
            <p:cNvSpPr/>
            <p:nvPr/>
          </p:nvSpPr>
          <p:spPr bwMode="auto">
            <a:xfrm>
              <a:off x="2587626" y="1468438"/>
              <a:ext cx="15875" cy="2381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9" y="14"/>
                </a:cxn>
                <a:cxn ang="0">
                  <a:pos x="12" y="26"/>
                </a:cxn>
                <a:cxn ang="0">
                  <a:pos x="5" y="39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5" y="60"/>
                </a:cxn>
                <a:cxn ang="0">
                  <a:pos x="9" y="60"/>
                </a:cxn>
                <a:cxn ang="0">
                  <a:pos x="10" y="59"/>
                </a:cxn>
                <a:cxn ang="0">
                  <a:pos x="12" y="56"/>
                </a:cxn>
                <a:cxn ang="0">
                  <a:pos x="12" y="56"/>
                </a:cxn>
                <a:cxn ang="0">
                  <a:pos x="15" y="43"/>
                </a:cxn>
                <a:cxn ang="0">
                  <a:pos x="22" y="31"/>
                </a:cxn>
                <a:cxn ang="0">
                  <a:pos x="30" y="20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9" y="7"/>
                </a:cxn>
                <a:cxn ang="0">
                  <a:pos x="38" y="4"/>
                </a:cxn>
                <a:cxn ang="0">
                  <a:pos x="38" y="3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60">
                  <a:moveTo>
                    <a:pt x="27" y="3"/>
                  </a:moveTo>
                  <a:lnTo>
                    <a:pt x="27" y="3"/>
                  </a:lnTo>
                  <a:lnTo>
                    <a:pt x="19" y="14"/>
                  </a:lnTo>
                  <a:lnTo>
                    <a:pt x="12" y="26"/>
                  </a:lnTo>
                  <a:lnTo>
                    <a:pt x="5" y="39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43"/>
                  </a:lnTo>
                  <a:lnTo>
                    <a:pt x="22" y="31"/>
                  </a:lnTo>
                  <a:lnTo>
                    <a:pt x="30" y="2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9" y="7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3" name="Freeform 342"/>
            <p:cNvSpPr/>
            <p:nvPr/>
          </p:nvSpPr>
          <p:spPr bwMode="auto">
            <a:xfrm>
              <a:off x="2609851" y="1476376"/>
              <a:ext cx="7938" cy="20638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8" y="7"/>
                </a:cxn>
                <a:cxn ang="0">
                  <a:pos x="7" y="16"/>
                </a:cxn>
                <a:cxn ang="0">
                  <a:pos x="6" y="2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0" y="49"/>
                </a:cxn>
                <a:cxn ang="0">
                  <a:pos x="2" y="51"/>
                </a:cxn>
                <a:cxn ang="0">
                  <a:pos x="4" y="54"/>
                </a:cxn>
                <a:cxn ang="0">
                  <a:pos x="8" y="53"/>
                </a:cxn>
                <a:cxn ang="0">
                  <a:pos x="11" y="51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7" y="28"/>
                </a:cxn>
                <a:cxn ang="0">
                  <a:pos x="19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9" y="4"/>
                </a:cxn>
                <a:cxn ang="0">
                  <a:pos x="17" y="2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8" y="7"/>
                </a:cxn>
              </a:cxnLst>
              <a:rect l="0" t="0" r="r" b="b"/>
              <a:pathLst>
                <a:path w="20" h="54">
                  <a:moveTo>
                    <a:pt x="8" y="7"/>
                  </a:moveTo>
                  <a:lnTo>
                    <a:pt x="8" y="7"/>
                  </a:lnTo>
                  <a:lnTo>
                    <a:pt x="7" y="16"/>
                  </a:lnTo>
                  <a:lnTo>
                    <a:pt x="6" y="2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4" y="54"/>
                  </a:lnTo>
                  <a:lnTo>
                    <a:pt x="8" y="53"/>
                  </a:lnTo>
                  <a:lnTo>
                    <a:pt x="11" y="51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7" y="28"/>
                  </a:lnTo>
                  <a:lnTo>
                    <a:pt x="19" y="1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4" name="Freeform 343"/>
            <p:cNvSpPr/>
            <p:nvPr/>
          </p:nvSpPr>
          <p:spPr bwMode="auto">
            <a:xfrm>
              <a:off x="2686051" y="1492251"/>
              <a:ext cx="14288" cy="22225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19" y="13"/>
                </a:cxn>
                <a:cxn ang="0">
                  <a:pos x="11" y="23"/>
                </a:cxn>
                <a:cxn ang="0">
                  <a:pos x="4" y="3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4" y="56"/>
                </a:cxn>
                <a:cxn ang="0">
                  <a:pos x="8" y="54"/>
                </a:cxn>
                <a:cxn ang="0">
                  <a:pos x="10" y="53"/>
                </a:cxn>
                <a:cxn ang="0">
                  <a:pos x="11" y="52"/>
                </a:cxn>
                <a:cxn ang="0">
                  <a:pos x="11" y="52"/>
                </a:cxn>
                <a:cxn ang="0">
                  <a:pos x="15" y="39"/>
                </a:cxn>
                <a:cxn ang="0">
                  <a:pos x="21" y="28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8" y="5"/>
                </a:cxn>
                <a:cxn ang="0">
                  <a:pos x="38" y="3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8" h="56">
                  <a:moveTo>
                    <a:pt x="27" y="1"/>
                  </a:moveTo>
                  <a:lnTo>
                    <a:pt x="27" y="1"/>
                  </a:lnTo>
                  <a:lnTo>
                    <a:pt x="19" y="13"/>
                  </a:lnTo>
                  <a:lnTo>
                    <a:pt x="11" y="23"/>
                  </a:lnTo>
                  <a:lnTo>
                    <a:pt x="4" y="35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4" y="56"/>
                  </a:lnTo>
                  <a:lnTo>
                    <a:pt x="8" y="54"/>
                  </a:lnTo>
                  <a:lnTo>
                    <a:pt x="10" y="53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39"/>
                  </a:lnTo>
                  <a:lnTo>
                    <a:pt x="21" y="2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8" y="5"/>
                  </a:lnTo>
                  <a:lnTo>
                    <a:pt x="38" y="3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5" name="Freeform 344"/>
            <p:cNvSpPr/>
            <p:nvPr/>
          </p:nvSpPr>
          <p:spPr bwMode="auto">
            <a:xfrm>
              <a:off x="2700339" y="1498601"/>
              <a:ext cx="11113" cy="2540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3" y="14"/>
                </a:cxn>
                <a:cxn ang="0">
                  <a:pos x="9" y="21"/>
                </a:cxn>
                <a:cxn ang="0">
                  <a:pos x="6" y="29"/>
                </a:cxn>
                <a:cxn ang="0">
                  <a:pos x="3" y="36"/>
                </a:cxn>
                <a:cxn ang="0">
                  <a:pos x="3" y="36"/>
                </a:cxn>
                <a:cxn ang="0">
                  <a:pos x="0" y="4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9" y="63"/>
                </a:cxn>
                <a:cxn ang="0">
                  <a:pos x="11" y="61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2" y="51"/>
                </a:cxn>
                <a:cxn ang="0">
                  <a:pos x="12" y="44"/>
                </a:cxn>
                <a:cxn ang="0">
                  <a:pos x="15" y="38"/>
                </a:cxn>
                <a:cxn ang="0">
                  <a:pos x="19" y="31"/>
                </a:cxn>
                <a:cxn ang="0">
                  <a:pos x="19" y="31"/>
                </a:cxn>
                <a:cxn ang="0">
                  <a:pos x="21" y="25"/>
                </a:cxn>
                <a:cxn ang="0">
                  <a:pos x="24" y="18"/>
                </a:cxn>
                <a:cxn ang="0">
                  <a:pos x="25" y="12"/>
                </a:cxn>
                <a:cxn ang="0">
                  <a:pos x="27" y="5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7" h="64">
                  <a:moveTo>
                    <a:pt x="15" y="5"/>
                  </a:moveTo>
                  <a:lnTo>
                    <a:pt x="15" y="5"/>
                  </a:lnTo>
                  <a:lnTo>
                    <a:pt x="13" y="14"/>
                  </a:lnTo>
                  <a:lnTo>
                    <a:pt x="9" y="21"/>
                  </a:lnTo>
                  <a:lnTo>
                    <a:pt x="6" y="29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9" y="63"/>
                  </a:lnTo>
                  <a:lnTo>
                    <a:pt x="11" y="61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2" y="51"/>
                  </a:lnTo>
                  <a:lnTo>
                    <a:pt x="12" y="44"/>
                  </a:lnTo>
                  <a:lnTo>
                    <a:pt x="15" y="38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25"/>
                  </a:lnTo>
                  <a:lnTo>
                    <a:pt x="24" y="18"/>
                  </a:lnTo>
                  <a:lnTo>
                    <a:pt x="25" y="12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6" name="Freeform 345"/>
            <p:cNvSpPr/>
            <p:nvPr/>
          </p:nvSpPr>
          <p:spPr bwMode="auto">
            <a:xfrm>
              <a:off x="2725739" y="1501776"/>
              <a:ext cx="9525" cy="285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2" y="4"/>
                </a:cxn>
                <a:cxn ang="0">
                  <a:pos x="7" y="19"/>
                </a:cxn>
                <a:cxn ang="0">
                  <a:pos x="3" y="34"/>
                </a:cxn>
                <a:cxn ang="0">
                  <a:pos x="2" y="49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2" y="51"/>
                </a:cxn>
                <a:cxn ang="0">
                  <a:pos x="15" y="36"/>
                </a:cxn>
                <a:cxn ang="0">
                  <a:pos x="19" y="21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4" y="4"/>
                </a:cxn>
                <a:cxn ang="0">
                  <a:pos x="23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24" h="72">
                  <a:moveTo>
                    <a:pt x="12" y="4"/>
                  </a:moveTo>
                  <a:lnTo>
                    <a:pt x="12" y="4"/>
                  </a:lnTo>
                  <a:lnTo>
                    <a:pt x="7" y="19"/>
                  </a:lnTo>
                  <a:lnTo>
                    <a:pt x="3" y="34"/>
                  </a:lnTo>
                  <a:lnTo>
                    <a:pt x="2" y="4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51"/>
                  </a:lnTo>
                  <a:lnTo>
                    <a:pt x="15" y="36"/>
                  </a:lnTo>
                  <a:lnTo>
                    <a:pt x="19" y="21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7" name="Freeform 346"/>
            <p:cNvSpPr/>
            <p:nvPr/>
          </p:nvSpPr>
          <p:spPr bwMode="auto">
            <a:xfrm>
              <a:off x="2749551" y="1503363"/>
              <a:ext cx="11113" cy="2381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8"/>
                </a:cxn>
                <a:cxn ang="0">
                  <a:pos x="5" y="60"/>
                </a:cxn>
                <a:cxn ang="0">
                  <a:pos x="9" y="58"/>
                </a:cxn>
                <a:cxn ang="0">
                  <a:pos x="10" y="57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12" y="41"/>
                </a:cxn>
                <a:cxn ang="0">
                  <a:pos x="16" y="30"/>
                </a:cxn>
                <a:cxn ang="0">
                  <a:pos x="20" y="18"/>
                </a:cxn>
                <a:cxn ang="0">
                  <a:pos x="25" y="7"/>
                </a:cxn>
                <a:cxn ang="0">
                  <a:pos x="25" y="7"/>
                </a:cxn>
                <a:cxn ang="0">
                  <a:pos x="26" y="5"/>
                </a:cxn>
                <a:cxn ang="0">
                  <a:pos x="26" y="4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6" h="60">
                  <a:moveTo>
                    <a:pt x="16" y="2"/>
                  </a:moveTo>
                  <a:lnTo>
                    <a:pt x="16" y="2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8"/>
                  </a:lnTo>
                  <a:lnTo>
                    <a:pt x="5" y="60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2" y="41"/>
                  </a:lnTo>
                  <a:lnTo>
                    <a:pt x="16" y="30"/>
                  </a:lnTo>
                  <a:lnTo>
                    <a:pt x="20" y="18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8" name="Freeform 347"/>
            <p:cNvSpPr/>
            <p:nvPr/>
          </p:nvSpPr>
          <p:spPr bwMode="auto">
            <a:xfrm>
              <a:off x="2630489" y="1358901"/>
              <a:ext cx="17463" cy="2857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5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9" y="47"/>
                </a:cxn>
                <a:cxn ang="0">
                  <a:pos x="4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4" y="70"/>
                </a:cxn>
                <a:cxn ang="0">
                  <a:pos x="8" y="70"/>
                </a:cxn>
                <a:cxn ang="0">
                  <a:pos x="9" y="69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4" y="59"/>
                </a:cxn>
                <a:cxn ang="0">
                  <a:pos x="18" y="52"/>
                </a:cxn>
                <a:cxn ang="0">
                  <a:pos x="29" y="38"/>
                </a:cxn>
                <a:cxn ang="0">
                  <a:pos x="29" y="38"/>
                </a:cxn>
                <a:cxn ang="0">
                  <a:pos x="33" y="30"/>
                </a:cxn>
                <a:cxn ang="0">
                  <a:pos x="35" y="22"/>
                </a:cxn>
                <a:cxn ang="0">
                  <a:pos x="37" y="14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42" h="70">
                  <a:moveTo>
                    <a:pt x="31" y="1"/>
                  </a:moveTo>
                  <a:lnTo>
                    <a:pt x="31" y="1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5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9" y="47"/>
                  </a:lnTo>
                  <a:lnTo>
                    <a:pt x="4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4" y="59"/>
                  </a:lnTo>
                  <a:lnTo>
                    <a:pt x="18" y="52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33" y="30"/>
                  </a:lnTo>
                  <a:lnTo>
                    <a:pt x="35" y="22"/>
                  </a:lnTo>
                  <a:lnTo>
                    <a:pt x="37" y="14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9" name="Freeform 348"/>
            <p:cNvSpPr/>
            <p:nvPr/>
          </p:nvSpPr>
          <p:spPr bwMode="auto">
            <a:xfrm>
              <a:off x="2655889" y="1355726"/>
              <a:ext cx="15875" cy="26988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6" y="3"/>
                </a:cxn>
                <a:cxn ang="0">
                  <a:pos x="22" y="6"/>
                </a:cxn>
                <a:cxn ang="0">
                  <a:pos x="20" y="13"/>
                </a:cxn>
                <a:cxn ang="0">
                  <a:pos x="17" y="18"/>
                </a:cxn>
                <a:cxn ang="0">
                  <a:pos x="17" y="18"/>
                </a:cxn>
                <a:cxn ang="0">
                  <a:pos x="9" y="39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1"/>
                </a:cxn>
                <a:cxn ang="0">
                  <a:pos x="1" y="64"/>
                </a:cxn>
                <a:cxn ang="0">
                  <a:pos x="4" y="67"/>
                </a:cxn>
                <a:cxn ang="0">
                  <a:pos x="5" y="68"/>
                </a:cxn>
                <a:cxn ang="0">
                  <a:pos x="8" y="68"/>
                </a:cxn>
                <a:cxn ang="0">
                  <a:pos x="9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4" y="35"/>
                </a:cxn>
                <a:cxn ang="0">
                  <a:pos x="24" y="35"/>
                </a:cxn>
                <a:cxn ang="0">
                  <a:pos x="28" y="21"/>
                </a:cxn>
                <a:cxn ang="0">
                  <a:pos x="30" y="14"/>
                </a:cxn>
                <a:cxn ang="0">
                  <a:pos x="33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7" y="9"/>
                </a:cxn>
                <a:cxn ang="0">
                  <a:pos x="38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5" y="0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8" h="68">
                  <a:moveTo>
                    <a:pt x="32" y="0"/>
                  </a:moveTo>
                  <a:lnTo>
                    <a:pt x="32" y="0"/>
                  </a:lnTo>
                  <a:lnTo>
                    <a:pt x="29" y="0"/>
                  </a:lnTo>
                  <a:lnTo>
                    <a:pt x="26" y="3"/>
                  </a:lnTo>
                  <a:lnTo>
                    <a:pt x="22" y="6"/>
                  </a:lnTo>
                  <a:lnTo>
                    <a:pt x="20" y="13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9" y="3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1"/>
                  </a:lnTo>
                  <a:lnTo>
                    <a:pt x="1" y="64"/>
                  </a:lnTo>
                  <a:lnTo>
                    <a:pt x="4" y="67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9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28" y="21"/>
                  </a:lnTo>
                  <a:lnTo>
                    <a:pt x="30" y="14"/>
                  </a:lnTo>
                  <a:lnTo>
                    <a:pt x="33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0" name="Freeform 349"/>
            <p:cNvSpPr/>
            <p:nvPr/>
          </p:nvSpPr>
          <p:spPr bwMode="auto">
            <a:xfrm>
              <a:off x="2678114" y="1358901"/>
              <a:ext cx="11113" cy="2857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5" y="4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4" y="15"/>
                </a:cxn>
                <a:cxn ang="0">
                  <a:pos x="13" y="21"/>
                </a:cxn>
                <a:cxn ang="0">
                  <a:pos x="9" y="37"/>
                </a:cxn>
                <a:cxn ang="0">
                  <a:pos x="5" y="51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4" y="72"/>
                </a:cxn>
                <a:cxn ang="0">
                  <a:pos x="8" y="72"/>
                </a:cxn>
                <a:cxn ang="0">
                  <a:pos x="10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7" y="53"/>
                </a:cxn>
                <a:cxn ang="0">
                  <a:pos x="22" y="36"/>
                </a:cxn>
                <a:cxn ang="0">
                  <a:pos x="22" y="36"/>
                </a:cxn>
                <a:cxn ang="0">
                  <a:pos x="26" y="24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9" y="11"/>
                </a:cxn>
                <a:cxn ang="0">
                  <a:pos x="30" y="10"/>
                </a:cxn>
                <a:cxn ang="0">
                  <a:pos x="30" y="6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30" h="72">
                  <a:moveTo>
                    <a:pt x="25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5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4" y="15"/>
                  </a:lnTo>
                  <a:lnTo>
                    <a:pt x="13" y="21"/>
                  </a:lnTo>
                  <a:lnTo>
                    <a:pt x="9" y="37"/>
                  </a:lnTo>
                  <a:lnTo>
                    <a:pt x="5" y="51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0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7" y="53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2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0" y="6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1" name="Freeform 350"/>
            <p:cNvSpPr/>
            <p:nvPr/>
          </p:nvSpPr>
          <p:spPr bwMode="auto">
            <a:xfrm>
              <a:off x="2776539" y="1355726"/>
              <a:ext cx="11113" cy="28575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14" y="6"/>
                </a:cxn>
                <a:cxn ang="0">
                  <a:pos x="10" y="14"/>
                </a:cxn>
                <a:cxn ang="0">
                  <a:pos x="7" y="22"/>
                </a:cxn>
                <a:cxn ang="0">
                  <a:pos x="4" y="31"/>
                </a:cxn>
                <a:cxn ang="0">
                  <a:pos x="1" y="48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1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0" y="68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2" y="51"/>
                </a:cxn>
                <a:cxn ang="0">
                  <a:pos x="14" y="35"/>
                </a:cxn>
                <a:cxn ang="0">
                  <a:pos x="17" y="27"/>
                </a:cxn>
                <a:cxn ang="0">
                  <a:pos x="20" y="21"/>
                </a:cxn>
                <a:cxn ang="0">
                  <a:pos x="24" y="14"/>
                </a:cxn>
                <a:cxn ang="0">
                  <a:pos x="29" y="9"/>
                </a:cxn>
                <a:cxn ang="0">
                  <a:pos x="29" y="9"/>
                </a:cxn>
                <a:cxn ang="0">
                  <a:pos x="30" y="6"/>
                </a:cxn>
                <a:cxn ang="0">
                  <a:pos x="31" y="5"/>
                </a:cxn>
                <a:cxn ang="0">
                  <a:pos x="30" y="3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31" h="72">
                  <a:moveTo>
                    <a:pt x="21" y="1"/>
                  </a:moveTo>
                  <a:lnTo>
                    <a:pt x="21" y="1"/>
                  </a:lnTo>
                  <a:lnTo>
                    <a:pt x="14" y="6"/>
                  </a:lnTo>
                  <a:lnTo>
                    <a:pt x="10" y="14"/>
                  </a:lnTo>
                  <a:lnTo>
                    <a:pt x="7" y="22"/>
                  </a:lnTo>
                  <a:lnTo>
                    <a:pt x="4" y="31"/>
                  </a:lnTo>
                  <a:lnTo>
                    <a:pt x="1" y="4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1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0" y="68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2" y="51"/>
                  </a:lnTo>
                  <a:lnTo>
                    <a:pt x="14" y="35"/>
                  </a:lnTo>
                  <a:lnTo>
                    <a:pt x="17" y="27"/>
                  </a:lnTo>
                  <a:lnTo>
                    <a:pt x="20" y="21"/>
                  </a:lnTo>
                  <a:lnTo>
                    <a:pt x="24" y="14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0" y="3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2" name="Freeform 351"/>
            <p:cNvSpPr/>
            <p:nvPr/>
          </p:nvSpPr>
          <p:spPr bwMode="auto">
            <a:xfrm>
              <a:off x="2790826" y="1358901"/>
              <a:ext cx="12700" cy="22225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7"/>
                </a:cxn>
                <a:cxn ang="0">
                  <a:pos x="18" y="11"/>
                </a:cxn>
                <a:cxn ang="0">
                  <a:pos x="16" y="16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4" y="58"/>
                </a:cxn>
                <a:cxn ang="0">
                  <a:pos x="8" y="57"/>
                </a:cxn>
                <a:cxn ang="0">
                  <a:pos x="10" y="55"/>
                </a:cxn>
                <a:cxn ang="0">
                  <a:pos x="12" y="54"/>
                </a:cxn>
                <a:cxn ang="0">
                  <a:pos x="12" y="54"/>
                </a:cxn>
                <a:cxn ang="0">
                  <a:pos x="16" y="38"/>
                </a:cxn>
                <a:cxn ang="0">
                  <a:pos x="20" y="31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30" y="4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6" y="0"/>
                </a:cxn>
                <a:cxn ang="0">
                  <a:pos x="21" y="2"/>
                </a:cxn>
                <a:cxn ang="0">
                  <a:pos x="20" y="4"/>
                </a:cxn>
                <a:cxn ang="0">
                  <a:pos x="20" y="7"/>
                </a:cxn>
                <a:cxn ang="0">
                  <a:pos x="20" y="7"/>
                </a:cxn>
              </a:cxnLst>
              <a:rect l="0" t="0" r="r" b="b"/>
              <a:pathLst>
                <a:path w="30" h="58">
                  <a:moveTo>
                    <a:pt x="20" y="7"/>
                  </a:moveTo>
                  <a:lnTo>
                    <a:pt x="20" y="7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4" y="58"/>
                  </a:lnTo>
                  <a:lnTo>
                    <a:pt x="8" y="57"/>
                  </a:lnTo>
                  <a:lnTo>
                    <a:pt x="10" y="55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6" y="38"/>
                  </a:lnTo>
                  <a:lnTo>
                    <a:pt x="20" y="31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4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0"/>
                  </a:lnTo>
                  <a:lnTo>
                    <a:pt x="21" y="2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3" name="Freeform 352"/>
            <p:cNvSpPr/>
            <p:nvPr/>
          </p:nvSpPr>
          <p:spPr bwMode="auto">
            <a:xfrm>
              <a:off x="2303464" y="1395413"/>
              <a:ext cx="7938" cy="19050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2" y="4"/>
                </a:cxn>
                <a:cxn ang="0">
                  <a:pos x="6" y="22"/>
                </a:cxn>
                <a:cxn ang="0">
                  <a:pos x="2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2" y="42"/>
                </a:cxn>
                <a:cxn ang="0">
                  <a:pos x="3" y="44"/>
                </a:cxn>
                <a:cxn ang="0">
                  <a:pos x="7" y="46"/>
                </a:cxn>
                <a:cxn ang="0">
                  <a:pos x="11" y="44"/>
                </a:cxn>
                <a:cxn ang="0">
                  <a:pos x="12" y="42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6" y="23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24" y="5"/>
                </a:cxn>
                <a:cxn ang="0">
                  <a:pos x="23" y="3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6" y="1"/>
                </a:cxn>
                <a:cxn ang="0">
                  <a:pos x="13" y="3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24" h="46">
                  <a:moveTo>
                    <a:pt x="12" y="4"/>
                  </a:moveTo>
                  <a:lnTo>
                    <a:pt x="12" y="4"/>
                  </a:lnTo>
                  <a:lnTo>
                    <a:pt x="6" y="22"/>
                  </a:lnTo>
                  <a:lnTo>
                    <a:pt x="2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3" y="44"/>
                  </a:lnTo>
                  <a:lnTo>
                    <a:pt x="7" y="46"/>
                  </a:lnTo>
                  <a:lnTo>
                    <a:pt x="11" y="44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6" y="23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5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6" y="1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4" name="Freeform 353"/>
            <p:cNvSpPr/>
            <p:nvPr/>
          </p:nvSpPr>
          <p:spPr bwMode="auto">
            <a:xfrm>
              <a:off x="2324101" y="1398588"/>
              <a:ext cx="9525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13"/>
                </a:cxn>
                <a:cxn ang="0">
                  <a:pos x="8" y="19"/>
                </a:cxn>
                <a:cxn ang="0">
                  <a:pos x="5" y="26"/>
                </a:cxn>
                <a:cxn ang="0">
                  <a:pos x="1" y="32"/>
                </a:cxn>
                <a:cxn ang="0">
                  <a:pos x="1" y="32"/>
                </a:cxn>
                <a:cxn ang="0">
                  <a:pos x="0" y="35"/>
                </a:cxn>
                <a:cxn ang="0">
                  <a:pos x="0" y="38"/>
                </a:cxn>
                <a:cxn ang="0">
                  <a:pos x="3" y="40"/>
                </a:cxn>
                <a:cxn ang="0">
                  <a:pos x="7" y="42"/>
                </a:cxn>
                <a:cxn ang="0">
                  <a:pos x="9" y="40"/>
                </a:cxn>
                <a:cxn ang="0">
                  <a:pos x="10" y="39"/>
                </a:cxn>
                <a:cxn ang="0">
                  <a:pos x="10" y="39"/>
                </a:cxn>
                <a:cxn ang="0">
                  <a:pos x="16" y="31"/>
                </a:cxn>
                <a:cxn ang="0">
                  <a:pos x="20" y="23"/>
                </a:cxn>
                <a:cxn ang="0">
                  <a:pos x="22" y="14"/>
                </a:cxn>
                <a:cxn ang="0">
                  <a:pos x="24" y="5"/>
                </a:cxn>
                <a:cxn ang="0">
                  <a:pos x="24" y="5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2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4" h="42">
                  <a:moveTo>
                    <a:pt x="12" y="5"/>
                  </a:moveTo>
                  <a:lnTo>
                    <a:pt x="12" y="5"/>
                  </a:lnTo>
                  <a:lnTo>
                    <a:pt x="10" y="13"/>
                  </a:lnTo>
                  <a:lnTo>
                    <a:pt x="8" y="19"/>
                  </a:lnTo>
                  <a:lnTo>
                    <a:pt x="5" y="26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0" y="35"/>
                  </a:lnTo>
                  <a:lnTo>
                    <a:pt x="0" y="38"/>
                  </a:lnTo>
                  <a:lnTo>
                    <a:pt x="3" y="40"/>
                  </a:lnTo>
                  <a:lnTo>
                    <a:pt x="7" y="42"/>
                  </a:lnTo>
                  <a:lnTo>
                    <a:pt x="9" y="40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6" y="31"/>
                  </a:lnTo>
                  <a:lnTo>
                    <a:pt x="20" y="23"/>
                  </a:lnTo>
                  <a:lnTo>
                    <a:pt x="22" y="1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5" name="Freeform 354"/>
            <p:cNvSpPr/>
            <p:nvPr/>
          </p:nvSpPr>
          <p:spPr bwMode="auto">
            <a:xfrm>
              <a:off x="2349501" y="1400176"/>
              <a:ext cx="6350" cy="14288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  <a:cxn ang="0">
                  <a:pos x="6" y="34"/>
                </a:cxn>
                <a:cxn ang="0">
                  <a:pos x="10" y="32"/>
                </a:cxn>
                <a:cxn ang="0">
                  <a:pos x="11" y="30"/>
                </a:cxn>
                <a:cxn ang="0">
                  <a:pos x="11" y="28"/>
                </a:cxn>
                <a:cxn ang="0">
                  <a:pos x="11" y="28"/>
                </a:cxn>
                <a:cxn ang="0">
                  <a:pos x="13" y="17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3" y="1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15" h="34">
                  <a:moveTo>
                    <a:pt x="3" y="5"/>
                  </a:moveTo>
                  <a:lnTo>
                    <a:pt x="3" y="5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1" y="30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3" y="17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6" name="Freeform 355"/>
            <p:cNvSpPr/>
            <p:nvPr/>
          </p:nvSpPr>
          <p:spPr bwMode="auto">
            <a:xfrm>
              <a:off x="2138364" y="1184276"/>
              <a:ext cx="11113" cy="20638"/>
            </a:xfrm>
            <a:custGeom>
              <a:avLst/>
              <a:gdLst/>
              <a:ahLst/>
              <a:cxnLst>
                <a:cxn ang="0">
                  <a:pos x="30" y="5"/>
                </a:cxn>
                <a:cxn ang="0">
                  <a:pos x="30" y="5"/>
                </a:cxn>
                <a:cxn ang="0">
                  <a:pos x="30" y="2"/>
                </a:cxn>
                <a:cxn ang="0">
                  <a:pos x="28" y="1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1" y="1"/>
                </a:cxn>
                <a:cxn ang="0">
                  <a:pos x="19" y="2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7" y="9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9" y="47"/>
                </a:cxn>
                <a:cxn ang="0">
                  <a:pos x="11" y="45"/>
                </a:cxn>
                <a:cxn ang="0">
                  <a:pos x="11" y="44"/>
                </a:cxn>
                <a:cxn ang="0">
                  <a:pos x="11" y="41"/>
                </a:cxn>
                <a:cxn ang="0">
                  <a:pos x="11" y="41"/>
                </a:cxn>
                <a:cxn ang="0">
                  <a:pos x="11" y="38"/>
                </a:cxn>
                <a:cxn ang="0">
                  <a:pos x="14" y="32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27" y="15"/>
                </a:cxn>
                <a:cxn ang="0">
                  <a:pos x="30" y="10"/>
                </a:cxn>
                <a:cxn ang="0">
                  <a:pos x="30" y="5"/>
                </a:cxn>
                <a:cxn ang="0">
                  <a:pos x="30" y="5"/>
                </a:cxn>
              </a:cxnLst>
              <a:rect l="0" t="0" r="r" b="b"/>
              <a:pathLst>
                <a:path w="30" h="48">
                  <a:moveTo>
                    <a:pt x="30" y="5"/>
                  </a:moveTo>
                  <a:lnTo>
                    <a:pt x="30" y="5"/>
                  </a:lnTo>
                  <a:lnTo>
                    <a:pt x="30" y="2"/>
                  </a:lnTo>
                  <a:lnTo>
                    <a:pt x="28" y="1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1" y="1"/>
                  </a:lnTo>
                  <a:lnTo>
                    <a:pt x="19" y="2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9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9" y="47"/>
                  </a:lnTo>
                  <a:lnTo>
                    <a:pt x="11" y="45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8"/>
                  </a:lnTo>
                  <a:lnTo>
                    <a:pt x="14" y="3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7" y="15"/>
                  </a:lnTo>
                  <a:lnTo>
                    <a:pt x="30" y="10"/>
                  </a:lnTo>
                  <a:lnTo>
                    <a:pt x="30" y="5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7" name="Freeform 356"/>
            <p:cNvSpPr/>
            <p:nvPr/>
          </p:nvSpPr>
          <p:spPr bwMode="auto">
            <a:xfrm>
              <a:off x="2163764" y="1187451"/>
              <a:ext cx="7938" cy="158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3" y="18"/>
                </a:cxn>
                <a:cxn ang="0">
                  <a:pos x="0" y="2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5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1" y="35"/>
                </a:cxn>
                <a:cxn ang="0">
                  <a:pos x="11" y="33"/>
                </a:cxn>
                <a:cxn ang="0">
                  <a:pos x="11" y="33"/>
                </a:cxn>
                <a:cxn ang="0">
                  <a:pos x="12" y="26"/>
                </a:cxn>
                <a:cxn ang="0">
                  <a:pos x="13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18" y="5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8">
                  <a:moveTo>
                    <a:pt x="8" y="4"/>
                  </a:moveTo>
                  <a:lnTo>
                    <a:pt x="8" y="4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2" y="26"/>
                  </a:lnTo>
                  <a:lnTo>
                    <a:pt x="13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8" name="Freeform 357"/>
            <p:cNvSpPr/>
            <p:nvPr/>
          </p:nvSpPr>
          <p:spPr bwMode="auto">
            <a:xfrm>
              <a:off x="2128839" y="1384301"/>
              <a:ext cx="9525" cy="17463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7" y="12"/>
                </a:cxn>
                <a:cxn ang="0">
                  <a:pos x="3" y="19"/>
                </a:cxn>
                <a:cxn ang="0">
                  <a:pos x="0" y="30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42"/>
                </a:cxn>
                <a:cxn ang="0">
                  <a:pos x="2" y="43"/>
                </a:cxn>
                <a:cxn ang="0">
                  <a:pos x="6" y="44"/>
                </a:cxn>
                <a:cxn ang="0">
                  <a:pos x="10" y="43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1" y="39"/>
                </a:cxn>
                <a:cxn ang="0">
                  <a:pos x="12" y="31"/>
                </a:cxn>
                <a:cxn ang="0">
                  <a:pos x="15" y="23"/>
                </a:cxn>
                <a:cxn ang="0">
                  <a:pos x="17" y="16"/>
                </a:cxn>
                <a:cxn ang="0">
                  <a:pos x="23" y="8"/>
                </a:cxn>
                <a:cxn ang="0">
                  <a:pos x="23" y="8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0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3" h="44">
                  <a:moveTo>
                    <a:pt x="12" y="2"/>
                  </a:moveTo>
                  <a:lnTo>
                    <a:pt x="12" y="2"/>
                  </a:lnTo>
                  <a:lnTo>
                    <a:pt x="7" y="12"/>
                  </a:lnTo>
                  <a:lnTo>
                    <a:pt x="3" y="19"/>
                  </a:lnTo>
                  <a:lnTo>
                    <a:pt x="0" y="3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42"/>
                  </a:lnTo>
                  <a:lnTo>
                    <a:pt x="2" y="43"/>
                  </a:lnTo>
                  <a:lnTo>
                    <a:pt x="6" y="44"/>
                  </a:lnTo>
                  <a:lnTo>
                    <a:pt x="10" y="43"/>
                  </a:lnTo>
                  <a:lnTo>
                    <a:pt x="11" y="42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2" y="31"/>
                  </a:lnTo>
                  <a:lnTo>
                    <a:pt x="15" y="23"/>
                  </a:lnTo>
                  <a:lnTo>
                    <a:pt x="17" y="16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9" name="Freeform 358"/>
            <p:cNvSpPr/>
            <p:nvPr/>
          </p:nvSpPr>
          <p:spPr bwMode="auto">
            <a:xfrm>
              <a:off x="2154239" y="1408113"/>
              <a:ext cx="4763" cy="127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1" y="31"/>
                </a:cxn>
                <a:cxn ang="0">
                  <a:pos x="2" y="33"/>
                </a:cxn>
                <a:cxn ang="0">
                  <a:pos x="6" y="34"/>
                </a:cxn>
                <a:cxn ang="0">
                  <a:pos x="10" y="33"/>
                </a:cxn>
                <a:cxn ang="0">
                  <a:pos x="11" y="31"/>
                </a:cxn>
                <a:cxn ang="0">
                  <a:pos x="11" y="2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" h="34">
                  <a:moveTo>
                    <a:pt x="0" y="7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1" y="31"/>
                  </a:lnTo>
                  <a:lnTo>
                    <a:pt x="2" y="33"/>
                  </a:lnTo>
                  <a:lnTo>
                    <a:pt x="6" y="34"/>
                  </a:lnTo>
                  <a:lnTo>
                    <a:pt x="10" y="33"/>
                  </a:lnTo>
                  <a:lnTo>
                    <a:pt x="11" y="31"/>
                  </a:lnTo>
                  <a:lnTo>
                    <a:pt x="11" y="2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0" name="Freeform 359"/>
            <p:cNvSpPr/>
            <p:nvPr/>
          </p:nvSpPr>
          <p:spPr bwMode="auto">
            <a:xfrm>
              <a:off x="2182814" y="1420813"/>
              <a:ext cx="4763" cy="1746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1" y="12"/>
                </a:cxn>
                <a:cxn ang="0">
                  <a:pos x="0" y="21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2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2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2" y="23"/>
                </a:cxn>
                <a:cxn ang="0">
                  <a:pos x="13" y="15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45">
                  <a:moveTo>
                    <a:pt x="4" y="4"/>
                  </a:moveTo>
                  <a:lnTo>
                    <a:pt x="4" y="4"/>
                  </a:lnTo>
                  <a:lnTo>
                    <a:pt x="1" y="12"/>
                  </a:lnTo>
                  <a:lnTo>
                    <a:pt x="0" y="2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23"/>
                  </a:lnTo>
                  <a:lnTo>
                    <a:pt x="13" y="15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0" y="0"/>
                  </a:lnTo>
                  <a:lnTo>
                    <a:pt x="6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1" name="Freeform 360"/>
            <p:cNvSpPr/>
            <p:nvPr/>
          </p:nvSpPr>
          <p:spPr bwMode="auto">
            <a:xfrm>
              <a:off x="2525714" y="1293813"/>
              <a:ext cx="9525" cy="19050"/>
            </a:xfrm>
            <a:custGeom>
              <a:avLst/>
              <a:gdLst/>
              <a:ahLst/>
              <a:cxnLst>
                <a:cxn ang="0">
                  <a:pos x="17" y="1"/>
                </a:cxn>
                <a:cxn ang="0">
                  <a:pos x="17" y="1"/>
                </a:cxn>
                <a:cxn ang="0">
                  <a:pos x="11" y="10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5" y="31"/>
                </a:cxn>
                <a:cxn ang="0">
                  <a:pos x="3" y="37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3" y="48"/>
                </a:cxn>
                <a:cxn ang="0">
                  <a:pos x="7" y="50"/>
                </a:cxn>
                <a:cxn ang="0">
                  <a:pos x="9" y="48"/>
                </a:cxn>
                <a:cxn ang="0">
                  <a:pos x="11" y="47"/>
                </a:cxn>
                <a:cxn ang="0">
                  <a:pos x="11" y="47"/>
                </a:cxn>
                <a:cxn ang="0">
                  <a:pos x="15" y="38"/>
                </a:cxn>
                <a:cxn ang="0">
                  <a:pos x="17" y="27"/>
                </a:cxn>
                <a:cxn ang="0">
                  <a:pos x="20" y="18"/>
                </a:cxn>
                <a:cxn ang="0">
                  <a:pos x="22" y="14"/>
                </a:cxn>
                <a:cxn ang="0">
                  <a:pos x="25" y="10"/>
                </a:cxn>
                <a:cxn ang="0">
                  <a:pos x="25" y="10"/>
                </a:cxn>
                <a:cxn ang="0">
                  <a:pos x="26" y="8"/>
                </a:cxn>
                <a:cxn ang="0">
                  <a:pos x="26" y="5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7" y="1"/>
                </a:cxn>
              </a:cxnLst>
              <a:rect l="0" t="0" r="r" b="b"/>
              <a:pathLst>
                <a:path w="26" h="50">
                  <a:moveTo>
                    <a:pt x="17" y="1"/>
                  </a:moveTo>
                  <a:lnTo>
                    <a:pt x="17" y="1"/>
                  </a:lnTo>
                  <a:lnTo>
                    <a:pt x="11" y="1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31"/>
                  </a:lnTo>
                  <a:lnTo>
                    <a:pt x="3" y="37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3" y="48"/>
                  </a:lnTo>
                  <a:lnTo>
                    <a:pt x="7" y="50"/>
                  </a:lnTo>
                  <a:lnTo>
                    <a:pt x="9" y="48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15" y="38"/>
                  </a:lnTo>
                  <a:lnTo>
                    <a:pt x="17" y="27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2" name="Freeform 361"/>
            <p:cNvSpPr/>
            <p:nvPr/>
          </p:nvSpPr>
          <p:spPr bwMode="auto">
            <a:xfrm>
              <a:off x="2547939" y="1300163"/>
              <a:ext cx="14288" cy="19050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12" y="21"/>
                </a:cxn>
                <a:cxn ang="0">
                  <a:pos x="5" y="31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1" y="48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9" y="47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15" y="35"/>
                </a:cxn>
                <a:cxn ang="0">
                  <a:pos x="22" y="26"/>
                </a:cxn>
                <a:cxn ang="0">
                  <a:pos x="30" y="17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1" y="0"/>
                </a:cxn>
                <a:cxn ang="0">
                  <a:pos x="29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38" h="48">
                  <a:moveTo>
                    <a:pt x="27" y="2"/>
                  </a:moveTo>
                  <a:lnTo>
                    <a:pt x="27" y="2"/>
                  </a:lnTo>
                  <a:lnTo>
                    <a:pt x="12" y="21"/>
                  </a:lnTo>
                  <a:lnTo>
                    <a:pt x="5" y="3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9" y="47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5" y="35"/>
                  </a:lnTo>
                  <a:lnTo>
                    <a:pt x="22" y="26"/>
                  </a:lnTo>
                  <a:lnTo>
                    <a:pt x="30" y="17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9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3" name="Freeform 362"/>
            <p:cNvSpPr/>
            <p:nvPr/>
          </p:nvSpPr>
          <p:spPr bwMode="auto">
            <a:xfrm>
              <a:off x="2674939" y="1311276"/>
              <a:ext cx="9525" cy="15875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9"/>
                </a:cxn>
                <a:cxn ang="0">
                  <a:pos x="9" y="13"/>
                </a:cxn>
                <a:cxn ang="0">
                  <a:pos x="6" y="19"/>
                </a:cxn>
                <a:cxn ang="0">
                  <a:pos x="3" y="25"/>
                </a:cxn>
                <a:cxn ang="0">
                  <a:pos x="1" y="29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5"/>
                </a:cxn>
                <a:cxn ang="0">
                  <a:pos x="1" y="36"/>
                </a:cxn>
                <a:cxn ang="0">
                  <a:pos x="4" y="38"/>
                </a:cxn>
                <a:cxn ang="0">
                  <a:pos x="5" y="38"/>
                </a:cxn>
                <a:cxn ang="0">
                  <a:pos x="9" y="36"/>
                </a:cxn>
                <a:cxn ang="0">
                  <a:pos x="10" y="35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13" y="29"/>
                </a:cxn>
                <a:cxn ang="0">
                  <a:pos x="14" y="26"/>
                </a:cxn>
                <a:cxn ang="0">
                  <a:pos x="18" y="21"/>
                </a:cxn>
                <a:cxn ang="0">
                  <a:pos x="18" y="21"/>
                </a:cxn>
                <a:cxn ang="0">
                  <a:pos x="21" y="13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2" y="4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3" h="38">
                  <a:moveTo>
                    <a:pt x="12" y="5"/>
                  </a:moveTo>
                  <a:lnTo>
                    <a:pt x="12" y="5"/>
                  </a:lnTo>
                  <a:lnTo>
                    <a:pt x="10" y="9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5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1" y="36"/>
                  </a:lnTo>
                  <a:lnTo>
                    <a:pt x="4" y="38"/>
                  </a:lnTo>
                  <a:lnTo>
                    <a:pt x="5" y="38"/>
                  </a:lnTo>
                  <a:lnTo>
                    <a:pt x="9" y="36"/>
                  </a:lnTo>
                  <a:lnTo>
                    <a:pt x="10" y="35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29"/>
                  </a:lnTo>
                  <a:lnTo>
                    <a:pt x="14" y="26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21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2" y="4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4" name="Freeform 363"/>
            <p:cNvSpPr/>
            <p:nvPr/>
          </p:nvSpPr>
          <p:spPr bwMode="auto">
            <a:xfrm>
              <a:off x="2708276" y="1312863"/>
              <a:ext cx="4763" cy="15875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1" y="27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9"/>
                </a:cxn>
                <a:cxn ang="0">
                  <a:pos x="1" y="40"/>
                </a:cxn>
                <a:cxn ang="0">
                  <a:pos x="4" y="40"/>
                </a:cxn>
                <a:cxn ang="0">
                  <a:pos x="8" y="40"/>
                </a:cxn>
                <a:cxn ang="0">
                  <a:pos x="10" y="39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13" y="30"/>
                </a:cxn>
                <a:cxn ang="0">
                  <a:pos x="13" y="22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3" h="40">
                  <a:moveTo>
                    <a:pt x="11" y="5"/>
                  </a:moveTo>
                  <a:lnTo>
                    <a:pt x="11" y="5"/>
                  </a:lnTo>
                  <a:lnTo>
                    <a:pt x="10" y="2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1" y="40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0" y="39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3" y="30"/>
                  </a:lnTo>
                  <a:lnTo>
                    <a:pt x="13" y="22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5" name="Freeform 364"/>
            <p:cNvSpPr/>
            <p:nvPr/>
          </p:nvSpPr>
          <p:spPr bwMode="auto">
            <a:xfrm>
              <a:off x="2751139" y="1300163"/>
              <a:ext cx="12700" cy="14288"/>
            </a:xfrm>
            <a:custGeom>
              <a:avLst/>
              <a:gdLst/>
              <a:ahLst/>
              <a:cxnLst>
                <a:cxn ang="0">
                  <a:pos x="18" y="5"/>
                </a:cxn>
                <a:cxn ang="0">
                  <a:pos x="18" y="5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2" y="18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1" y="35"/>
                </a:cxn>
                <a:cxn ang="0">
                  <a:pos x="5" y="38"/>
                </a:cxn>
                <a:cxn ang="0">
                  <a:pos x="6" y="38"/>
                </a:cxn>
                <a:cxn ang="0">
                  <a:pos x="9" y="36"/>
                </a:cxn>
                <a:cxn ang="0">
                  <a:pos x="9" y="36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27" y="14"/>
                </a:cxn>
                <a:cxn ang="0">
                  <a:pos x="29" y="10"/>
                </a:cxn>
                <a:cxn ang="0">
                  <a:pos x="30" y="5"/>
                </a:cxn>
                <a:cxn ang="0">
                  <a:pos x="30" y="5"/>
                </a:cxn>
                <a:cxn ang="0">
                  <a:pos x="30" y="2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1" y="1"/>
                </a:cxn>
                <a:cxn ang="0">
                  <a:pos x="19" y="2"/>
                </a:cxn>
                <a:cxn ang="0">
                  <a:pos x="18" y="5"/>
                </a:cxn>
                <a:cxn ang="0">
                  <a:pos x="18" y="5"/>
                </a:cxn>
              </a:cxnLst>
              <a:rect l="0" t="0" r="r" b="b"/>
              <a:pathLst>
                <a:path w="30" h="38">
                  <a:moveTo>
                    <a:pt x="18" y="5"/>
                  </a:moveTo>
                  <a:lnTo>
                    <a:pt x="18" y="5"/>
                  </a:lnTo>
                  <a:lnTo>
                    <a:pt x="18" y="9"/>
                  </a:lnTo>
                  <a:lnTo>
                    <a:pt x="17" y="11"/>
                  </a:lnTo>
                  <a:lnTo>
                    <a:pt x="12" y="18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" y="35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27" y="14"/>
                  </a:lnTo>
                  <a:lnTo>
                    <a:pt x="29" y="10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2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1" y="1"/>
                  </a:lnTo>
                  <a:lnTo>
                    <a:pt x="19" y="2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6" name="Freeform 365"/>
            <p:cNvSpPr/>
            <p:nvPr/>
          </p:nvSpPr>
          <p:spPr bwMode="auto">
            <a:xfrm>
              <a:off x="2608264" y="1257301"/>
              <a:ext cx="23813" cy="317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7" y="3"/>
                </a:cxn>
                <a:cxn ang="0">
                  <a:pos x="40" y="8"/>
                </a:cxn>
                <a:cxn ang="0">
                  <a:pos x="35" y="15"/>
                </a:cxn>
                <a:cxn ang="0">
                  <a:pos x="30" y="21"/>
                </a:cxn>
                <a:cxn ang="0">
                  <a:pos x="30" y="21"/>
                </a:cxn>
                <a:cxn ang="0">
                  <a:pos x="15" y="46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22" y="59"/>
                </a:cxn>
                <a:cxn ang="0">
                  <a:pos x="32" y="41"/>
                </a:cxn>
                <a:cxn ang="0">
                  <a:pos x="32" y="41"/>
                </a:cxn>
                <a:cxn ang="0">
                  <a:pos x="41" y="24"/>
                </a:cxn>
                <a:cxn ang="0">
                  <a:pos x="44" y="20"/>
                </a:cxn>
                <a:cxn ang="0">
                  <a:pos x="47" y="16"/>
                </a:cxn>
                <a:cxn ang="0">
                  <a:pos x="51" y="13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57" y="11"/>
                </a:cxn>
                <a:cxn ang="0">
                  <a:pos x="58" y="10"/>
                </a:cxn>
                <a:cxn ang="0">
                  <a:pos x="60" y="6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60" h="80">
                  <a:moveTo>
                    <a:pt x="54" y="0"/>
                  </a:moveTo>
                  <a:lnTo>
                    <a:pt x="54" y="0"/>
                  </a:lnTo>
                  <a:lnTo>
                    <a:pt x="47" y="3"/>
                  </a:lnTo>
                  <a:lnTo>
                    <a:pt x="40" y="8"/>
                  </a:lnTo>
                  <a:lnTo>
                    <a:pt x="35" y="15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15" y="4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22" y="59"/>
                  </a:lnTo>
                  <a:lnTo>
                    <a:pt x="32" y="41"/>
                  </a:lnTo>
                  <a:lnTo>
                    <a:pt x="32" y="41"/>
                  </a:lnTo>
                  <a:lnTo>
                    <a:pt x="41" y="24"/>
                  </a:lnTo>
                  <a:lnTo>
                    <a:pt x="44" y="20"/>
                  </a:lnTo>
                  <a:lnTo>
                    <a:pt x="47" y="16"/>
                  </a:lnTo>
                  <a:lnTo>
                    <a:pt x="51" y="13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7" y="11"/>
                  </a:lnTo>
                  <a:lnTo>
                    <a:pt x="58" y="10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7" name="Freeform 366"/>
            <p:cNvSpPr/>
            <p:nvPr/>
          </p:nvSpPr>
          <p:spPr bwMode="auto">
            <a:xfrm>
              <a:off x="2662239" y="1262063"/>
              <a:ext cx="20638" cy="19050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30" y="13"/>
                </a:cxn>
                <a:cxn ang="0">
                  <a:pos x="21" y="22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5" y="50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9"/>
                </a:cxn>
                <a:cxn ang="0">
                  <a:pos x="30" y="29"/>
                </a:cxn>
                <a:cxn ang="0">
                  <a:pos x="39" y="20"/>
                </a:cxn>
                <a:cxn ang="0">
                  <a:pos x="48" y="9"/>
                </a:cxn>
                <a:cxn ang="0">
                  <a:pos x="48" y="9"/>
                </a:cxn>
                <a:cxn ang="0">
                  <a:pos x="50" y="7"/>
                </a:cxn>
                <a:cxn ang="0">
                  <a:pos x="50" y="4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50" h="50">
                  <a:moveTo>
                    <a:pt x="39" y="3"/>
                  </a:moveTo>
                  <a:lnTo>
                    <a:pt x="39" y="3"/>
                  </a:lnTo>
                  <a:lnTo>
                    <a:pt x="30" y="13"/>
                  </a:lnTo>
                  <a:lnTo>
                    <a:pt x="21" y="22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5" y="50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30" y="29"/>
                  </a:lnTo>
                  <a:lnTo>
                    <a:pt x="39" y="20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50" y="7"/>
                  </a:lnTo>
                  <a:lnTo>
                    <a:pt x="50" y="4"/>
                  </a:lnTo>
                  <a:lnTo>
                    <a:pt x="48" y="3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8" name="Freeform 367"/>
            <p:cNvSpPr/>
            <p:nvPr/>
          </p:nvSpPr>
          <p:spPr bwMode="auto">
            <a:xfrm>
              <a:off x="2436814" y="1260476"/>
              <a:ext cx="17463" cy="20638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3"/>
                </a:cxn>
                <a:cxn ang="0">
                  <a:pos x="24" y="13"/>
                </a:cxn>
                <a:cxn ang="0">
                  <a:pos x="15" y="24"/>
                </a:cxn>
                <a:cxn ang="0">
                  <a:pos x="7" y="34"/>
                </a:cxn>
                <a:cxn ang="0">
                  <a:pos x="3" y="39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0" y="49"/>
                </a:cxn>
                <a:cxn ang="0">
                  <a:pos x="1" y="51"/>
                </a:cxn>
                <a:cxn ang="0">
                  <a:pos x="4" y="54"/>
                </a:cxn>
                <a:cxn ang="0">
                  <a:pos x="9" y="53"/>
                </a:cxn>
                <a:cxn ang="0">
                  <a:pos x="11" y="51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5" y="43"/>
                </a:cxn>
                <a:cxn ang="0">
                  <a:pos x="17" y="38"/>
                </a:cxn>
                <a:cxn ang="0">
                  <a:pos x="25" y="28"/>
                </a:cxn>
                <a:cxn ang="0">
                  <a:pos x="33" y="19"/>
                </a:cxn>
                <a:cxn ang="0">
                  <a:pos x="42" y="9"/>
                </a:cxn>
                <a:cxn ang="0">
                  <a:pos x="42" y="9"/>
                </a:cxn>
                <a:cxn ang="0">
                  <a:pos x="43" y="7"/>
                </a:cxn>
                <a:cxn ang="0">
                  <a:pos x="42" y="4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35" y="0"/>
                </a:cxn>
                <a:cxn ang="0">
                  <a:pos x="34" y="2"/>
                </a:cxn>
                <a:cxn ang="0">
                  <a:pos x="32" y="3"/>
                </a:cxn>
                <a:cxn ang="0">
                  <a:pos x="32" y="3"/>
                </a:cxn>
              </a:cxnLst>
              <a:rect l="0" t="0" r="r" b="b"/>
              <a:pathLst>
                <a:path w="43" h="54">
                  <a:moveTo>
                    <a:pt x="32" y="3"/>
                  </a:moveTo>
                  <a:lnTo>
                    <a:pt x="32" y="3"/>
                  </a:lnTo>
                  <a:lnTo>
                    <a:pt x="24" y="13"/>
                  </a:lnTo>
                  <a:lnTo>
                    <a:pt x="15" y="24"/>
                  </a:lnTo>
                  <a:lnTo>
                    <a:pt x="7" y="34"/>
                  </a:lnTo>
                  <a:lnTo>
                    <a:pt x="3" y="39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9"/>
                  </a:lnTo>
                  <a:lnTo>
                    <a:pt x="1" y="51"/>
                  </a:lnTo>
                  <a:lnTo>
                    <a:pt x="4" y="54"/>
                  </a:lnTo>
                  <a:lnTo>
                    <a:pt x="9" y="53"/>
                  </a:lnTo>
                  <a:lnTo>
                    <a:pt x="11" y="51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5" y="43"/>
                  </a:lnTo>
                  <a:lnTo>
                    <a:pt x="17" y="38"/>
                  </a:lnTo>
                  <a:lnTo>
                    <a:pt x="25" y="28"/>
                  </a:lnTo>
                  <a:lnTo>
                    <a:pt x="33" y="1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2" y="4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35" y="0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9" name="Freeform 368"/>
            <p:cNvSpPr/>
            <p:nvPr/>
          </p:nvSpPr>
          <p:spPr bwMode="auto">
            <a:xfrm>
              <a:off x="2460626" y="1262063"/>
              <a:ext cx="9525" cy="12700"/>
            </a:xfrm>
            <a:custGeom>
              <a:avLst/>
              <a:gdLst/>
              <a:ahLst/>
              <a:cxnLst>
                <a:cxn ang="0">
                  <a:pos x="15" y="3"/>
                </a:cxn>
                <a:cxn ang="0">
                  <a:pos x="15" y="3"/>
                </a:cxn>
                <a:cxn ang="0">
                  <a:pos x="9" y="15"/>
                </a:cxn>
                <a:cxn ang="0">
                  <a:pos x="1" y="25"/>
                </a:cxn>
                <a:cxn ang="0">
                  <a:pos x="1" y="25"/>
                </a:cxn>
                <a:cxn ang="0">
                  <a:pos x="0" y="26"/>
                </a:cxn>
                <a:cxn ang="0">
                  <a:pos x="0" y="29"/>
                </a:cxn>
                <a:cxn ang="0">
                  <a:pos x="1" y="33"/>
                </a:cxn>
                <a:cxn ang="0">
                  <a:pos x="5" y="34"/>
                </a:cxn>
                <a:cxn ang="0">
                  <a:pos x="8" y="34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18" y="21"/>
                </a:cxn>
                <a:cxn ang="0">
                  <a:pos x="26" y="9"/>
                </a:cxn>
                <a:cxn ang="0">
                  <a:pos x="26" y="9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3" y="1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5" y="3"/>
                </a:cxn>
                <a:cxn ang="0">
                  <a:pos x="15" y="3"/>
                </a:cxn>
              </a:cxnLst>
              <a:rect l="0" t="0" r="r" b="b"/>
              <a:pathLst>
                <a:path w="26" h="34">
                  <a:moveTo>
                    <a:pt x="15" y="3"/>
                  </a:moveTo>
                  <a:lnTo>
                    <a:pt x="15" y="3"/>
                  </a:lnTo>
                  <a:lnTo>
                    <a:pt x="9" y="1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1" y="33"/>
                  </a:lnTo>
                  <a:lnTo>
                    <a:pt x="5" y="34"/>
                  </a:lnTo>
                  <a:lnTo>
                    <a:pt x="8" y="34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8" y="2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3" y="1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5" y="3"/>
                  </a:lnTo>
                  <a:lnTo>
                    <a:pt x="1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0" name="Freeform 369"/>
            <p:cNvSpPr/>
            <p:nvPr/>
          </p:nvSpPr>
          <p:spPr bwMode="auto">
            <a:xfrm>
              <a:off x="2274889" y="1141413"/>
              <a:ext cx="17463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3" y="16"/>
                </a:cxn>
                <a:cxn ang="0">
                  <a:pos x="30" y="24"/>
                </a:cxn>
                <a:cxn ang="0">
                  <a:pos x="27" y="33"/>
                </a:cxn>
                <a:cxn ang="0">
                  <a:pos x="21" y="41"/>
                </a:cxn>
                <a:cxn ang="0">
                  <a:pos x="11" y="57"/>
                </a:cxn>
                <a:cxn ang="0">
                  <a:pos x="2" y="72"/>
                </a:cxn>
                <a:cxn ang="0">
                  <a:pos x="2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8" y="80"/>
                </a:cxn>
                <a:cxn ang="0">
                  <a:pos x="10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21" y="61"/>
                </a:cxn>
                <a:cxn ang="0">
                  <a:pos x="33" y="44"/>
                </a:cxn>
                <a:cxn ang="0">
                  <a:pos x="37" y="34"/>
                </a:cxn>
                <a:cxn ang="0">
                  <a:pos x="42" y="25"/>
                </a:cxn>
                <a:cxn ang="0">
                  <a:pos x="45" y="16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5" y="2"/>
                </a:cxn>
                <a:cxn ang="0">
                  <a:pos x="41" y="0"/>
                </a:cxn>
                <a:cxn ang="0">
                  <a:pos x="37" y="2"/>
                </a:cxn>
                <a:cxn ang="0">
                  <a:pos x="36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80">
                  <a:moveTo>
                    <a:pt x="34" y="7"/>
                  </a:moveTo>
                  <a:lnTo>
                    <a:pt x="34" y="7"/>
                  </a:lnTo>
                  <a:lnTo>
                    <a:pt x="33" y="16"/>
                  </a:lnTo>
                  <a:lnTo>
                    <a:pt x="30" y="24"/>
                  </a:lnTo>
                  <a:lnTo>
                    <a:pt x="27" y="33"/>
                  </a:lnTo>
                  <a:lnTo>
                    <a:pt x="21" y="41"/>
                  </a:lnTo>
                  <a:lnTo>
                    <a:pt x="11" y="57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8" y="80"/>
                  </a:lnTo>
                  <a:lnTo>
                    <a:pt x="10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21" y="61"/>
                  </a:lnTo>
                  <a:lnTo>
                    <a:pt x="33" y="44"/>
                  </a:lnTo>
                  <a:lnTo>
                    <a:pt x="37" y="34"/>
                  </a:lnTo>
                  <a:lnTo>
                    <a:pt x="42" y="25"/>
                  </a:lnTo>
                  <a:lnTo>
                    <a:pt x="45" y="1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5" y="2"/>
                  </a:lnTo>
                  <a:lnTo>
                    <a:pt x="41" y="0"/>
                  </a:lnTo>
                  <a:lnTo>
                    <a:pt x="37" y="2"/>
                  </a:lnTo>
                  <a:lnTo>
                    <a:pt x="36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1" name="Freeform 370"/>
            <p:cNvSpPr/>
            <p:nvPr/>
          </p:nvSpPr>
          <p:spPr bwMode="auto">
            <a:xfrm>
              <a:off x="2300289" y="1150938"/>
              <a:ext cx="19050" cy="28575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40" y="3"/>
                </a:cxn>
                <a:cxn ang="0">
                  <a:pos x="31" y="17"/>
                </a:cxn>
                <a:cxn ang="0">
                  <a:pos x="21" y="33"/>
                </a:cxn>
                <a:cxn ang="0">
                  <a:pos x="12" y="48"/>
                </a:cxn>
                <a:cxn ang="0">
                  <a:pos x="2" y="63"/>
                </a:cxn>
                <a:cxn ang="0">
                  <a:pos x="2" y="63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2" y="69"/>
                </a:cxn>
                <a:cxn ang="0">
                  <a:pos x="3" y="71"/>
                </a:cxn>
                <a:cxn ang="0">
                  <a:pos x="8" y="72"/>
                </a:cxn>
                <a:cxn ang="0">
                  <a:pos x="10" y="71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21" y="54"/>
                </a:cxn>
                <a:cxn ang="0">
                  <a:pos x="31" y="38"/>
                </a:cxn>
                <a:cxn ang="0">
                  <a:pos x="40" y="23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0" y="4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0" y="3"/>
                </a:cxn>
                <a:cxn ang="0">
                  <a:pos x="40" y="3"/>
                </a:cxn>
              </a:cxnLst>
              <a:rect l="0" t="0" r="r" b="b"/>
              <a:pathLst>
                <a:path w="52" h="72">
                  <a:moveTo>
                    <a:pt x="40" y="3"/>
                  </a:moveTo>
                  <a:lnTo>
                    <a:pt x="40" y="3"/>
                  </a:lnTo>
                  <a:lnTo>
                    <a:pt x="31" y="17"/>
                  </a:lnTo>
                  <a:lnTo>
                    <a:pt x="21" y="33"/>
                  </a:lnTo>
                  <a:lnTo>
                    <a:pt x="12" y="48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2" y="69"/>
                  </a:lnTo>
                  <a:lnTo>
                    <a:pt x="3" y="71"/>
                  </a:lnTo>
                  <a:lnTo>
                    <a:pt x="8" y="72"/>
                  </a:lnTo>
                  <a:lnTo>
                    <a:pt x="10" y="71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21" y="54"/>
                  </a:lnTo>
                  <a:lnTo>
                    <a:pt x="31" y="38"/>
                  </a:lnTo>
                  <a:lnTo>
                    <a:pt x="40" y="23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0" y="3"/>
                  </a:lnTo>
                  <a:lnTo>
                    <a:pt x="4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2" name="Freeform 371"/>
            <p:cNvSpPr/>
            <p:nvPr/>
          </p:nvSpPr>
          <p:spPr bwMode="auto">
            <a:xfrm>
              <a:off x="2400301" y="1366838"/>
              <a:ext cx="147638" cy="23813"/>
            </a:xfrm>
            <a:custGeom>
              <a:avLst/>
              <a:gdLst/>
              <a:ahLst/>
              <a:cxnLst>
                <a:cxn ang="0">
                  <a:pos x="346" y="15"/>
                </a:cxn>
                <a:cxn ang="0">
                  <a:pos x="346" y="15"/>
                </a:cxn>
                <a:cxn ang="0">
                  <a:pos x="289" y="13"/>
                </a:cxn>
                <a:cxn ang="0">
                  <a:pos x="245" y="11"/>
                </a:cxn>
                <a:cxn ang="0">
                  <a:pos x="213" y="7"/>
                </a:cxn>
                <a:cxn ang="0">
                  <a:pos x="184" y="4"/>
                </a:cxn>
                <a:cxn ang="0">
                  <a:pos x="155" y="2"/>
                </a:cxn>
                <a:cxn ang="0">
                  <a:pos x="123" y="0"/>
                </a:cxn>
                <a:cxn ang="0">
                  <a:pos x="79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17" y="6"/>
                </a:cxn>
                <a:cxn ang="0">
                  <a:pos x="13" y="7"/>
                </a:cxn>
                <a:cxn ang="0">
                  <a:pos x="9" y="10"/>
                </a:cxn>
                <a:cxn ang="0">
                  <a:pos x="6" y="13"/>
                </a:cxn>
                <a:cxn ang="0">
                  <a:pos x="3" y="16"/>
                </a:cxn>
                <a:cxn ang="0">
                  <a:pos x="1" y="20"/>
                </a:cxn>
                <a:cxn ang="0">
                  <a:pos x="0" y="29"/>
                </a:cxn>
                <a:cxn ang="0">
                  <a:pos x="1" y="37"/>
                </a:cxn>
                <a:cxn ang="0">
                  <a:pos x="3" y="41"/>
                </a:cxn>
                <a:cxn ang="0">
                  <a:pos x="6" y="45"/>
                </a:cxn>
                <a:cxn ang="0">
                  <a:pos x="9" y="47"/>
                </a:cxn>
                <a:cxn ang="0">
                  <a:pos x="13" y="49"/>
                </a:cxn>
                <a:cxn ang="0">
                  <a:pos x="17" y="50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79" y="46"/>
                </a:cxn>
                <a:cxn ang="0">
                  <a:pos x="123" y="46"/>
                </a:cxn>
                <a:cxn ang="0">
                  <a:pos x="155" y="47"/>
                </a:cxn>
                <a:cxn ang="0">
                  <a:pos x="184" y="50"/>
                </a:cxn>
                <a:cxn ang="0">
                  <a:pos x="213" y="53"/>
                </a:cxn>
                <a:cxn ang="0">
                  <a:pos x="245" y="57"/>
                </a:cxn>
                <a:cxn ang="0">
                  <a:pos x="289" y="59"/>
                </a:cxn>
                <a:cxn ang="0">
                  <a:pos x="346" y="61"/>
                </a:cxn>
                <a:cxn ang="0">
                  <a:pos x="346" y="61"/>
                </a:cxn>
                <a:cxn ang="0">
                  <a:pos x="351" y="59"/>
                </a:cxn>
                <a:cxn ang="0">
                  <a:pos x="357" y="58"/>
                </a:cxn>
                <a:cxn ang="0">
                  <a:pos x="361" y="55"/>
                </a:cxn>
                <a:cxn ang="0">
                  <a:pos x="363" y="53"/>
                </a:cxn>
                <a:cxn ang="0">
                  <a:pos x="366" y="50"/>
                </a:cxn>
                <a:cxn ang="0">
                  <a:pos x="367" y="46"/>
                </a:cxn>
                <a:cxn ang="0">
                  <a:pos x="368" y="37"/>
                </a:cxn>
                <a:cxn ang="0">
                  <a:pos x="367" y="29"/>
                </a:cxn>
                <a:cxn ang="0">
                  <a:pos x="366" y="25"/>
                </a:cxn>
                <a:cxn ang="0">
                  <a:pos x="363" y="21"/>
                </a:cxn>
                <a:cxn ang="0">
                  <a:pos x="361" y="19"/>
                </a:cxn>
                <a:cxn ang="0">
                  <a:pos x="357" y="16"/>
                </a:cxn>
                <a:cxn ang="0">
                  <a:pos x="351" y="15"/>
                </a:cxn>
                <a:cxn ang="0">
                  <a:pos x="346" y="15"/>
                </a:cxn>
                <a:cxn ang="0">
                  <a:pos x="346" y="15"/>
                </a:cxn>
              </a:cxnLst>
              <a:rect l="0" t="0" r="r" b="b"/>
              <a:pathLst>
                <a:path w="368" h="61">
                  <a:moveTo>
                    <a:pt x="346" y="15"/>
                  </a:moveTo>
                  <a:lnTo>
                    <a:pt x="346" y="15"/>
                  </a:lnTo>
                  <a:lnTo>
                    <a:pt x="289" y="13"/>
                  </a:lnTo>
                  <a:lnTo>
                    <a:pt x="245" y="11"/>
                  </a:lnTo>
                  <a:lnTo>
                    <a:pt x="213" y="7"/>
                  </a:lnTo>
                  <a:lnTo>
                    <a:pt x="184" y="4"/>
                  </a:lnTo>
                  <a:lnTo>
                    <a:pt x="155" y="2"/>
                  </a:lnTo>
                  <a:lnTo>
                    <a:pt x="123" y="0"/>
                  </a:lnTo>
                  <a:lnTo>
                    <a:pt x="79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7" y="6"/>
                  </a:lnTo>
                  <a:lnTo>
                    <a:pt x="13" y="7"/>
                  </a:lnTo>
                  <a:lnTo>
                    <a:pt x="9" y="10"/>
                  </a:lnTo>
                  <a:lnTo>
                    <a:pt x="6" y="13"/>
                  </a:lnTo>
                  <a:lnTo>
                    <a:pt x="3" y="16"/>
                  </a:lnTo>
                  <a:lnTo>
                    <a:pt x="1" y="20"/>
                  </a:lnTo>
                  <a:lnTo>
                    <a:pt x="0" y="29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6" y="45"/>
                  </a:lnTo>
                  <a:lnTo>
                    <a:pt x="9" y="47"/>
                  </a:lnTo>
                  <a:lnTo>
                    <a:pt x="13" y="49"/>
                  </a:lnTo>
                  <a:lnTo>
                    <a:pt x="17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79" y="46"/>
                  </a:lnTo>
                  <a:lnTo>
                    <a:pt x="123" y="46"/>
                  </a:lnTo>
                  <a:lnTo>
                    <a:pt x="155" y="47"/>
                  </a:lnTo>
                  <a:lnTo>
                    <a:pt x="184" y="50"/>
                  </a:lnTo>
                  <a:lnTo>
                    <a:pt x="213" y="53"/>
                  </a:lnTo>
                  <a:lnTo>
                    <a:pt x="245" y="57"/>
                  </a:lnTo>
                  <a:lnTo>
                    <a:pt x="289" y="59"/>
                  </a:lnTo>
                  <a:lnTo>
                    <a:pt x="346" y="61"/>
                  </a:lnTo>
                  <a:lnTo>
                    <a:pt x="346" y="61"/>
                  </a:lnTo>
                  <a:lnTo>
                    <a:pt x="351" y="59"/>
                  </a:lnTo>
                  <a:lnTo>
                    <a:pt x="357" y="58"/>
                  </a:lnTo>
                  <a:lnTo>
                    <a:pt x="361" y="55"/>
                  </a:lnTo>
                  <a:lnTo>
                    <a:pt x="363" y="53"/>
                  </a:lnTo>
                  <a:lnTo>
                    <a:pt x="366" y="50"/>
                  </a:lnTo>
                  <a:lnTo>
                    <a:pt x="367" y="46"/>
                  </a:lnTo>
                  <a:lnTo>
                    <a:pt x="368" y="37"/>
                  </a:lnTo>
                  <a:lnTo>
                    <a:pt x="367" y="29"/>
                  </a:lnTo>
                  <a:lnTo>
                    <a:pt x="366" y="25"/>
                  </a:lnTo>
                  <a:lnTo>
                    <a:pt x="363" y="21"/>
                  </a:lnTo>
                  <a:lnTo>
                    <a:pt x="361" y="19"/>
                  </a:lnTo>
                  <a:lnTo>
                    <a:pt x="357" y="16"/>
                  </a:lnTo>
                  <a:lnTo>
                    <a:pt x="351" y="15"/>
                  </a:lnTo>
                  <a:lnTo>
                    <a:pt x="346" y="15"/>
                  </a:lnTo>
                  <a:lnTo>
                    <a:pt x="346" y="1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3" name="Freeform 372"/>
            <p:cNvSpPr/>
            <p:nvPr/>
          </p:nvSpPr>
          <p:spPr bwMode="auto">
            <a:xfrm>
              <a:off x="2405064" y="1247776"/>
              <a:ext cx="425450" cy="144463"/>
            </a:xfrm>
            <a:custGeom>
              <a:avLst/>
              <a:gdLst/>
              <a:ahLst/>
              <a:cxnLst>
                <a:cxn ang="0">
                  <a:pos x="1057" y="106"/>
                </a:cxn>
                <a:cxn ang="0">
                  <a:pos x="1045" y="59"/>
                </a:cxn>
                <a:cxn ang="0">
                  <a:pos x="1033" y="40"/>
                </a:cxn>
                <a:cxn ang="0">
                  <a:pos x="1014" y="26"/>
                </a:cxn>
                <a:cxn ang="0">
                  <a:pos x="995" y="18"/>
                </a:cxn>
                <a:cxn ang="0">
                  <a:pos x="956" y="13"/>
                </a:cxn>
                <a:cxn ang="0">
                  <a:pos x="918" y="13"/>
                </a:cxn>
                <a:cxn ang="0">
                  <a:pos x="794" y="9"/>
                </a:cxn>
                <a:cxn ang="0">
                  <a:pos x="692" y="8"/>
                </a:cxn>
                <a:cxn ang="0">
                  <a:pos x="489" y="0"/>
                </a:cxn>
                <a:cxn ang="0">
                  <a:pos x="387" y="2"/>
                </a:cxn>
                <a:cxn ang="0">
                  <a:pos x="214" y="1"/>
                </a:cxn>
                <a:cxn ang="0">
                  <a:pos x="103" y="1"/>
                </a:cxn>
                <a:cxn ang="0">
                  <a:pos x="21" y="2"/>
                </a:cxn>
                <a:cxn ang="0">
                  <a:pos x="9" y="8"/>
                </a:cxn>
                <a:cxn ang="0">
                  <a:pos x="0" y="26"/>
                </a:cxn>
                <a:cxn ang="0">
                  <a:pos x="8" y="44"/>
                </a:cxn>
                <a:cxn ang="0">
                  <a:pos x="19" y="48"/>
                </a:cxn>
                <a:cxn ang="0">
                  <a:pos x="117" y="50"/>
                </a:cxn>
                <a:cxn ang="0">
                  <a:pos x="454" y="50"/>
                </a:cxn>
                <a:cxn ang="0">
                  <a:pos x="616" y="52"/>
                </a:cxn>
                <a:cxn ang="0">
                  <a:pos x="853" y="55"/>
                </a:cxn>
                <a:cxn ang="0">
                  <a:pos x="932" y="59"/>
                </a:cxn>
                <a:cxn ang="0">
                  <a:pos x="983" y="63"/>
                </a:cxn>
                <a:cxn ang="0">
                  <a:pos x="998" y="72"/>
                </a:cxn>
                <a:cxn ang="0">
                  <a:pos x="1008" y="89"/>
                </a:cxn>
                <a:cxn ang="0">
                  <a:pos x="1012" y="107"/>
                </a:cxn>
                <a:cxn ang="0">
                  <a:pos x="1020" y="199"/>
                </a:cxn>
                <a:cxn ang="0">
                  <a:pos x="1021" y="272"/>
                </a:cxn>
                <a:cxn ang="0">
                  <a:pos x="1016" y="298"/>
                </a:cxn>
                <a:cxn ang="0">
                  <a:pos x="1004" y="312"/>
                </a:cxn>
                <a:cxn ang="0">
                  <a:pos x="982" y="319"/>
                </a:cxn>
                <a:cxn ang="0">
                  <a:pos x="940" y="318"/>
                </a:cxn>
                <a:cxn ang="0">
                  <a:pos x="927" y="322"/>
                </a:cxn>
                <a:cxn ang="0">
                  <a:pos x="921" y="332"/>
                </a:cxn>
                <a:cxn ang="0">
                  <a:pos x="922" y="353"/>
                </a:cxn>
                <a:cxn ang="0">
                  <a:pos x="931" y="361"/>
                </a:cxn>
                <a:cxn ang="0">
                  <a:pos x="940" y="363"/>
                </a:cxn>
                <a:cxn ang="0">
                  <a:pos x="1008" y="361"/>
                </a:cxn>
                <a:cxn ang="0">
                  <a:pos x="1036" y="348"/>
                </a:cxn>
                <a:cxn ang="0">
                  <a:pos x="1053" y="329"/>
                </a:cxn>
                <a:cxn ang="0">
                  <a:pos x="1062" y="310"/>
                </a:cxn>
                <a:cxn ang="0">
                  <a:pos x="1068" y="275"/>
                </a:cxn>
                <a:cxn ang="0">
                  <a:pos x="1068" y="197"/>
                </a:cxn>
                <a:cxn ang="0">
                  <a:pos x="1059" y="125"/>
                </a:cxn>
              </a:cxnLst>
              <a:rect l="0" t="0" r="r" b="b"/>
              <a:pathLst>
                <a:path w="1071" h="363">
                  <a:moveTo>
                    <a:pt x="1059" y="125"/>
                  </a:moveTo>
                  <a:lnTo>
                    <a:pt x="1059" y="125"/>
                  </a:lnTo>
                  <a:lnTo>
                    <a:pt x="1057" y="106"/>
                  </a:lnTo>
                  <a:lnTo>
                    <a:pt x="1054" y="89"/>
                  </a:lnTo>
                  <a:lnTo>
                    <a:pt x="1050" y="73"/>
                  </a:lnTo>
                  <a:lnTo>
                    <a:pt x="1045" y="59"/>
                  </a:lnTo>
                  <a:lnTo>
                    <a:pt x="1042" y="52"/>
                  </a:lnTo>
                  <a:lnTo>
                    <a:pt x="1037" y="47"/>
                  </a:lnTo>
                  <a:lnTo>
                    <a:pt x="1033" y="40"/>
                  </a:lnTo>
                  <a:lnTo>
                    <a:pt x="1027" y="35"/>
                  </a:lnTo>
                  <a:lnTo>
                    <a:pt x="1020" y="30"/>
                  </a:lnTo>
                  <a:lnTo>
                    <a:pt x="1014" y="26"/>
                  </a:lnTo>
                  <a:lnTo>
                    <a:pt x="1004" y="22"/>
                  </a:lnTo>
                  <a:lnTo>
                    <a:pt x="995" y="18"/>
                  </a:lnTo>
                  <a:lnTo>
                    <a:pt x="995" y="18"/>
                  </a:lnTo>
                  <a:lnTo>
                    <a:pt x="985" y="16"/>
                  </a:lnTo>
                  <a:lnTo>
                    <a:pt x="976" y="14"/>
                  </a:lnTo>
                  <a:lnTo>
                    <a:pt x="956" y="13"/>
                  </a:lnTo>
                  <a:lnTo>
                    <a:pt x="938" y="13"/>
                  </a:lnTo>
                  <a:lnTo>
                    <a:pt x="918" y="13"/>
                  </a:lnTo>
                  <a:lnTo>
                    <a:pt x="918" y="13"/>
                  </a:lnTo>
                  <a:lnTo>
                    <a:pt x="887" y="10"/>
                  </a:lnTo>
                  <a:lnTo>
                    <a:pt x="855" y="10"/>
                  </a:lnTo>
                  <a:lnTo>
                    <a:pt x="794" y="9"/>
                  </a:lnTo>
                  <a:lnTo>
                    <a:pt x="794" y="9"/>
                  </a:lnTo>
                  <a:lnTo>
                    <a:pt x="743" y="9"/>
                  </a:lnTo>
                  <a:lnTo>
                    <a:pt x="692" y="8"/>
                  </a:lnTo>
                  <a:lnTo>
                    <a:pt x="590" y="4"/>
                  </a:lnTo>
                  <a:lnTo>
                    <a:pt x="540" y="1"/>
                  </a:lnTo>
                  <a:lnTo>
                    <a:pt x="489" y="0"/>
                  </a:lnTo>
                  <a:lnTo>
                    <a:pt x="438" y="1"/>
                  </a:lnTo>
                  <a:lnTo>
                    <a:pt x="387" y="2"/>
                  </a:lnTo>
                  <a:lnTo>
                    <a:pt x="387" y="2"/>
                  </a:lnTo>
                  <a:lnTo>
                    <a:pt x="329" y="4"/>
                  </a:lnTo>
                  <a:lnTo>
                    <a:pt x="272" y="2"/>
                  </a:lnTo>
                  <a:lnTo>
                    <a:pt x="214" y="1"/>
                  </a:lnTo>
                  <a:lnTo>
                    <a:pt x="157" y="1"/>
                  </a:lnTo>
                  <a:lnTo>
                    <a:pt x="157" y="1"/>
                  </a:lnTo>
                  <a:lnTo>
                    <a:pt x="103" y="1"/>
                  </a:lnTo>
                  <a:lnTo>
                    <a:pt x="59" y="1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7" y="4"/>
                  </a:lnTo>
                  <a:lnTo>
                    <a:pt x="13" y="5"/>
                  </a:lnTo>
                  <a:lnTo>
                    <a:pt x="9" y="8"/>
                  </a:lnTo>
                  <a:lnTo>
                    <a:pt x="6" y="10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1" y="35"/>
                  </a:lnTo>
                  <a:lnTo>
                    <a:pt x="5" y="42"/>
                  </a:lnTo>
                  <a:lnTo>
                    <a:pt x="8" y="44"/>
                  </a:lnTo>
                  <a:lnTo>
                    <a:pt x="10" y="47"/>
                  </a:lnTo>
                  <a:lnTo>
                    <a:pt x="14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17" y="50"/>
                  </a:lnTo>
                  <a:lnTo>
                    <a:pt x="293" y="50"/>
                  </a:lnTo>
                  <a:lnTo>
                    <a:pt x="293" y="50"/>
                  </a:lnTo>
                  <a:lnTo>
                    <a:pt x="454" y="50"/>
                  </a:lnTo>
                  <a:lnTo>
                    <a:pt x="535" y="50"/>
                  </a:lnTo>
                  <a:lnTo>
                    <a:pt x="616" y="52"/>
                  </a:lnTo>
                  <a:lnTo>
                    <a:pt x="616" y="52"/>
                  </a:lnTo>
                  <a:lnTo>
                    <a:pt x="694" y="53"/>
                  </a:lnTo>
                  <a:lnTo>
                    <a:pt x="774" y="55"/>
                  </a:lnTo>
                  <a:lnTo>
                    <a:pt x="853" y="55"/>
                  </a:lnTo>
                  <a:lnTo>
                    <a:pt x="893" y="56"/>
                  </a:lnTo>
                  <a:lnTo>
                    <a:pt x="932" y="59"/>
                  </a:lnTo>
                  <a:lnTo>
                    <a:pt x="932" y="59"/>
                  </a:lnTo>
                  <a:lnTo>
                    <a:pt x="959" y="60"/>
                  </a:lnTo>
                  <a:lnTo>
                    <a:pt x="972" y="60"/>
                  </a:lnTo>
                  <a:lnTo>
                    <a:pt x="983" y="63"/>
                  </a:lnTo>
                  <a:lnTo>
                    <a:pt x="989" y="65"/>
                  </a:lnTo>
                  <a:lnTo>
                    <a:pt x="994" y="68"/>
                  </a:lnTo>
                  <a:lnTo>
                    <a:pt x="998" y="72"/>
                  </a:lnTo>
                  <a:lnTo>
                    <a:pt x="1002" y="76"/>
                  </a:lnTo>
                  <a:lnTo>
                    <a:pt x="1006" y="82"/>
                  </a:lnTo>
                  <a:lnTo>
                    <a:pt x="1008" y="89"/>
                  </a:lnTo>
                  <a:lnTo>
                    <a:pt x="1011" y="98"/>
                  </a:lnTo>
                  <a:lnTo>
                    <a:pt x="1012" y="107"/>
                  </a:lnTo>
                  <a:lnTo>
                    <a:pt x="1012" y="107"/>
                  </a:lnTo>
                  <a:lnTo>
                    <a:pt x="1016" y="153"/>
                  </a:lnTo>
                  <a:lnTo>
                    <a:pt x="1020" y="199"/>
                  </a:lnTo>
                  <a:lnTo>
                    <a:pt x="1020" y="199"/>
                  </a:lnTo>
                  <a:lnTo>
                    <a:pt x="1021" y="235"/>
                  </a:lnTo>
                  <a:lnTo>
                    <a:pt x="1021" y="272"/>
                  </a:lnTo>
                  <a:lnTo>
                    <a:pt x="1021" y="272"/>
                  </a:lnTo>
                  <a:lnTo>
                    <a:pt x="1020" y="282"/>
                  </a:lnTo>
                  <a:lnTo>
                    <a:pt x="1019" y="290"/>
                  </a:lnTo>
                  <a:lnTo>
                    <a:pt x="1016" y="298"/>
                  </a:lnTo>
                  <a:lnTo>
                    <a:pt x="1014" y="303"/>
                  </a:lnTo>
                  <a:lnTo>
                    <a:pt x="1010" y="309"/>
                  </a:lnTo>
                  <a:lnTo>
                    <a:pt x="1004" y="312"/>
                  </a:lnTo>
                  <a:lnTo>
                    <a:pt x="1000" y="315"/>
                  </a:lnTo>
                  <a:lnTo>
                    <a:pt x="994" y="316"/>
                  </a:lnTo>
                  <a:lnTo>
                    <a:pt x="982" y="319"/>
                  </a:lnTo>
                  <a:lnTo>
                    <a:pt x="969" y="319"/>
                  </a:lnTo>
                  <a:lnTo>
                    <a:pt x="940" y="318"/>
                  </a:lnTo>
                  <a:lnTo>
                    <a:pt x="940" y="318"/>
                  </a:lnTo>
                  <a:lnTo>
                    <a:pt x="935" y="318"/>
                  </a:lnTo>
                  <a:lnTo>
                    <a:pt x="931" y="320"/>
                  </a:lnTo>
                  <a:lnTo>
                    <a:pt x="927" y="322"/>
                  </a:lnTo>
                  <a:lnTo>
                    <a:pt x="925" y="326"/>
                  </a:lnTo>
                  <a:lnTo>
                    <a:pt x="922" y="328"/>
                  </a:lnTo>
                  <a:lnTo>
                    <a:pt x="921" y="332"/>
                  </a:lnTo>
                  <a:lnTo>
                    <a:pt x="919" y="341"/>
                  </a:lnTo>
                  <a:lnTo>
                    <a:pt x="921" y="349"/>
                  </a:lnTo>
                  <a:lnTo>
                    <a:pt x="922" y="353"/>
                  </a:lnTo>
                  <a:lnTo>
                    <a:pt x="925" y="357"/>
                  </a:lnTo>
                  <a:lnTo>
                    <a:pt x="927" y="360"/>
                  </a:lnTo>
                  <a:lnTo>
                    <a:pt x="931" y="361"/>
                  </a:lnTo>
                  <a:lnTo>
                    <a:pt x="935" y="363"/>
                  </a:lnTo>
                  <a:lnTo>
                    <a:pt x="940" y="363"/>
                  </a:lnTo>
                  <a:lnTo>
                    <a:pt x="940" y="363"/>
                  </a:lnTo>
                  <a:lnTo>
                    <a:pt x="977" y="363"/>
                  </a:lnTo>
                  <a:lnTo>
                    <a:pt x="993" y="363"/>
                  </a:lnTo>
                  <a:lnTo>
                    <a:pt x="1008" y="361"/>
                  </a:lnTo>
                  <a:lnTo>
                    <a:pt x="1023" y="356"/>
                  </a:lnTo>
                  <a:lnTo>
                    <a:pt x="1029" y="353"/>
                  </a:lnTo>
                  <a:lnTo>
                    <a:pt x="1036" y="348"/>
                  </a:lnTo>
                  <a:lnTo>
                    <a:pt x="1042" y="343"/>
                  </a:lnTo>
                  <a:lnTo>
                    <a:pt x="1048" y="336"/>
                  </a:lnTo>
                  <a:lnTo>
                    <a:pt x="1053" y="329"/>
                  </a:lnTo>
                  <a:lnTo>
                    <a:pt x="1057" y="320"/>
                  </a:lnTo>
                  <a:lnTo>
                    <a:pt x="1057" y="320"/>
                  </a:lnTo>
                  <a:lnTo>
                    <a:pt x="1062" y="310"/>
                  </a:lnTo>
                  <a:lnTo>
                    <a:pt x="1065" y="298"/>
                  </a:lnTo>
                  <a:lnTo>
                    <a:pt x="1067" y="286"/>
                  </a:lnTo>
                  <a:lnTo>
                    <a:pt x="1068" y="275"/>
                  </a:lnTo>
                  <a:lnTo>
                    <a:pt x="1071" y="250"/>
                  </a:lnTo>
                  <a:lnTo>
                    <a:pt x="1070" y="224"/>
                  </a:lnTo>
                  <a:lnTo>
                    <a:pt x="1068" y="197"/>
                  </a:lnTo>
                  <a:lnTo>
                    <a:pt x="1065" y="173"/>
                  </a:lnTo>
                  <a:lnTo>
                    <a:pt x="1059" y="125"/>
                  </a:lnTo>
                  <a:lnTo>
                    <a:pt x="1059" y="1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4" name="Freeform 373"/>
            <p:cNvSpPr/>
            <p:nvPr/>
          </p:nvSpPr>
          <p:spPr bwMode="auto">
            <a:xfrm>
              <a:off x="2532064" y="1370013"/>
              <a:ext cx="119063" cy="141288"/>
            </a:xfrm>
            <a:custGeom>
              <a:avLst/>
              <a:gdLst/>
              <a:ahLst/>
              <a:cxnLst>
                <a:cxn ang="0">
                  <a:pos x="297" y="44"/>
                </a:cxn>
                <a:cxn ang="0">
                  <a:pos x="295" y="35"/>
                </a:cxn>
                <a:cxn ang="0">
                  <a:pos x="289" y="29"/>
                </a:cxn>
                <a:cxn ang="0">
                  <a:pos x="283" y="25"/>
                </a:cxn>
                <a:cxn ang="0">
                  <a:pos x="266" y="25"/>
                </a:cxn>
                <a:cxn ang="0">
                  <a:pos x="258" y="29"/>
                </a:cxn>
                <a:cxn ang="0">
                  <a:pos x="253" y="35"/>
                </a:cxn>
                <a:cxn ang="0">
                  <a:pos x="251" y="44"/>
                </a:cxn>
                <a:cxn ang="0">
                  <a:pos x="251" y="196"/>
                </a:cxn>
                <a:cxn ang="0">
                  <a:pos x="253" y="242"/>
                </a:cxn>
                <a:cxn ang="0">
                  <a:pos x="247" y="273"/>
                </a:cxn>
                <a:cxn ang="0">
                  <a:pos x="241" y="286"/>
                </a:cxn>
                <a:cxn ang="0">
                  <a:pos x="230" y="297"/>
                </a:cxn>
                <a:cxn ang="0">
                  <a:pos x="216" y="303"/>
                </a:cxn>
                <a:cxn ang="0">
                  <a:pos x="199" y="306"/>
                </a:cxn>
                <a:cxn ang="0">
                  <a:pos x="173" y="305"/>
                </a:cxn>
                <a:cxn ang="0">
                  <a:pos x="156" y="305"/>
                </a:cxn>
                <a:cxn ang="0">
                  <a:pos x="117" y="302"/>
                </a:cxn>
                <a:cxn ang="0">
                  <a:pos x="89" y="295"/>
                </a:cxn>
                <a:cxn ang="0">
                  <a:pos x="72" y="286"/>
                </a:cxn>
                <a:cxn ang="0">
                  <a:pos x="64" y="276"/>
                </a:cxn>
                <a:cxn ang="0">
                  <a:pos x="62" y="271"/>
                </a:cxn>
                <a:cxn ang="0">
                  <a:pos x="55" y="238"/>
                </a:cxn>
                <a:cxn ang="0">
                  <a:pos x="55" y="204"/>
                </a:cxn>
                <a:cxn ang="0">
                  <a:pos x="54" y="161"/>
                </a:cxn>
                <a:cxn ang="0">
                  <a:pos x="47" y="74"/>
                </a:cxn>
                <a:cxn ang="0">
                  <a:pos x="46" y="33"/>
                </a:cxn>
                <a:cxn ang="0">
                  <a:pos x="49" y="21"/>
                </a:cxn>
                <a:cxn ang="0">
                  <a:pos x="46" y="10"/>
                </a:cxn>
                <a:cxn ang="0">
                  <a:pos x="38" y="2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15" y="1"/>
                </a:cxn>
                <a:cxn ang="0">
                  <a:pos x="7" y="6"/>
                </a:cxn>
                <a:cxn ang="0">
                  <a:pos x="3" y="13"/>
                </a:cxn>
                <a:cxn ang="0">
                  <a:pos x="0" y="22"/>
                </a:cxn>
                <a:cxn ang="0">
                  <a:pos x="0" y="48"/>
                </a:cxn>
                <a:cxn ang="0">
                  <a:pos x="2" y="104"/>
                </a:cxn>
                <a:cxn ang="0">
                  <a:pos x="4" y="131"/>
                </a:cxn>
                <a:cxn ang="0">
                  <a:pos x="7" y="163"/>
                </a:cxn>
                <a:cxn ang="0">
                  <a:pos x="8" y="230"/>
                </a:cxn>
                <a:cxn ang="0">
                  <a:pos x="12" y="263"/>
                </a:cxn>
                <a:cxn ang="0">
                  <a:pos x="15" y="274"/>
                </a:cxn>
                <a:cxn ang="0">
                  <a:pos x="24" y="295"/>
                </a:cxn>
                <a:cxn ang="0">
                  <a:pos x="36" y="311"/>
                </a:cxn>
                <a:cxn ang="0">
                  <a:pos x="51" y="324"/>
                </a:cxn>
                <a:cxn ang="0">
                  <a:pos x="68" y="333"/>
                </a:cxn>
                <a:cxn ang="0">
                  <a:pos x="98" y="344"/>
                </a:cxn>
                <a:cxn ang="0">
                  <a:pos x="143" y="350"/>
                </a:cxn>
                <a:cxn ang="0">
                  <a:pos x="164" y="353"/>
                </a:cxn>
                <a:cxn ang="0">
                  <a:pos x="206" y="353"/>
                </a:cxn>
                <a:cxn ang="0">
                  <a:pos x="236" y="349"/>
                </a:cxn>
                <a:cxn ang="0">
                  <a:pos x="253" y="341"/>
                </a:cxn>
                <a:cxn ang="0">
                  <a:pos x="268" y="328"/>
                </a:cxn>
                <a:cxn ang="0">
                  <a:pos x="281" y="311"/>
                </a:cxn>
                <a:cxn ang="0">
                  <a:pos x="285" y="301"/>
                </a:cxn>
                <a:cxn ang="0">
                  <a:pos x="295" y="271"/>
                </a:cxn>
                <a:cxn ang="0">
                  <a:pos x="300" y="240"/>
                </a:cxn>
                <a:cxn ang="0">
                  <a:pos x="302" y="174"/>
                </a:cxn>
                <a:cxn ang="0">
                  <a:pos x="298" y="108"/>
                </a:cxn>
                <a:cxn ang="0">
                  <a:pos x="297" y="44"/>
                </a:cxn>
              </a:cxnLst>
              <a:rect l="0" t="0" r="r" b="b"/>
              <a:pathLst>
                <a:path w="302" h="354">
                  <a:moveTo>
                    <a:pt x="297" y="44"/>
                  </a:moveTo>
                  <a:lnTo>
                    <a:pt x="297" y="44"/>
                  </a:lnTo>
                  <a:lnTo>
                    <a:pt x="296" y="39"/>
                  </a:lnTo>
                  <a:lnTo>
                    <a:pt x="295" y="35"/>
                  </a:lnTo>
                  <a:lnTo>
                    <a:pt x="292" y="31"/>
                  </a:lnTo>
                  <a:lnTo>
                    <a:pt x="289" y="29"/>
                  </a:lnTo>
                  <a:lnTo>
                    <a:pt x="287" y="26"/>
                  </a:lnTo>
                  <a:lnTo>
                    <a:pt x="283" y="25"/>
                  </a:lnTo>
                  <a:lnTo>
                    <a:pt x="274" y="23"/>
                  </a:lnTo>
                  <a:lnTo>
                    <a:pt x="266" y="25"/>
                  </a:lnTo>
                  <a:lnTo>
                    <a:pt x="262" y="26"/>
                  </a:lnTo>
                  <a:lnTo>
                    <a:pt x="258" y="29"/>
                  </a:lnTo>
                  <a:lnTo>
                    <a:pt x="255" y="31"/>
                  </a:lnTo>
                  <a:lnTo>
                    <a:pt x="253" y="35"/>
                  </a:lnTo>
                  <a:lnTo>
                    <a:pt x="251" y="39"/>
                  </a:lnTo>
                  <a:lnTo>
                    <a:pt x="251" y="44"/>
                  </a:lnTo>
                  <a:lnTo>
                    <a:pt x="251" y="196"/>
                  </a:lnTo>
                  <a:lnTo>
                    <a:pt x="251" y="196"/>
                  </a:lnTo>
                  <a:lnTo>
                    <a:pt x="253" y="225"/>
                  </a:lnTo>
                  <a:lnTo>
                    <a:pt x="253" y="242"/>
                  </a:lnTo>
                  <a:lnTo>
                    <a:pt x="251" y="257"/>
                  </a:lnTo>
                  <a:lnTo>
                    <a:pt x="247" y="273"/>
                  </a:lnTo>
                  <a:lnTo>
                    <a:pt x="245" y="281"/>
                  </a:lnTo>
                  <a:lnTo>
                    <a:pt x="241" y="286"/>
                  </a:lnTo>
                  <a:lnTo>
                    <a:pt x="237" y="293"/>
                  </a:lnTo>
                  <a:lnTo>
                    <a:pt x="230" y="297"/>
                  </a:lnTo>
                  <a:lnTo>
                    <a:pt x="224" y="301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199" y="306"/>
                  </a:lnTo>
                  <a:lnTo>
                    <a:pt x="186" y="306"/>
                  </a:lnTo>
                  <a:lnTo>
                    <a:pt x="173" y="305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31" y="303"/>
                  </a:lnTo>
                  <a:lnTo>
                    <a:pt x="117" y="302"/>
                  </a:lnTo>
                  <a:lnTo>
                    <a:pt x="102" y="299"/>
                  </a:lnTo>
                  <a:lnTo>
                    <a:pt x="89" y="295"/>
                  </a:lnTo>
                  <a:lnTo>
                    <a:pt x="77" y="290"/>
                  </a:lnTo>
                  <a:lnTo>
                    <a:pt x="72" y="286"/>
                  </a:lnTo>
                  <a:lnTo>
                    <a:pt x="68" y="281"/>
                  </a:lnTo>
                  <a:lnTo>
                    <a:pt x="64" y="276"/>
                  </a:lnTo>
                  <a:lnTo>
                    <a:pt x="62" y="271"/>
                  </a:lnTo>
                  <a:lnTo>
                    <a:pt x="62" y="271"/>
                  </a:lnTo>
                  <a:lnTo>
                    <a:pt x="56" y="254"/>
                  </a:lnTo>
                  <a:lnTo>
                    <a:pt x="55" y="238"/>
                  </a:lnTo>
                  <a:lnTo>
                    <a:pt x="55" y="221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4" y="161"/>
                  </a:lnTo>
                  <a:lnTo>
                    <a:pt x="50" y="118"/>
                  </a:lnTo>
                  <a:lnTo>
                    <a:pt x="47" y="74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7" y="27"/>
                  </a:lnTo>
                  <a:lnTo>
                    <a:pt x="49" y="21"/>
                  </a:lnTo>
                  <a:lnTo>
                    <a:pt x="47" y="16"/>
                  </a:lnTo>
                  <a:lnTo>
                    <a:pt x="46" y="10"/>
                  </a:lnTo>
                  <a:lnTo>
                    <a:pt x="42" y="6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48"/>
                  </a:lnTo>
                  <a:lnTo>
                    <a:pt x="0" y="77"/>
                  </a:lnTo>
                  <a:lnTo>
                    <a:pt x="2" y="104"/>
                  </a:lnTo>
                  <a:lnTo>
                    <a:pt x="4" y="131"/>
                  </a:lnTo>
                  <a:lnTo>
                    <a:pt x="4" y="131"/>
                  </a:lnTo>
                  <a:lnTo>
                    <a:pt x="5" y="148"/>
                  </a:lnTo>
                  <a:lnTo>
                    <a:pt x="7" y="163"/>
                  </a:lnTo>
                  <a:lnTo>
                    <a:pt x="7" y="197"/>
                  </a:lnTo>
                  <a:lnTo>
                    <a:pt x="8" y="230"/>
                  </a:lnTo>
                  <a:lnTo>
                    <a:pt x="9" y="246"/>
                  </a:lnTo>
                  <a:lnTo>
                    <a:pt x="12" y="263"/>
                  </a:lnTo>
                  <a:lnTo>
                    <a:pt x="12" y="263"/>
                  </a:lnTo>
                  <a:lnTo>
                    <a:pt x="15" y="274"/>
                  </a:lnTo>
                  <a:lnTo>
                    <a:pt x="19" y="285"/>
                  </a:lnTo>
                  <a:lnTo>
                    <a:pt x="24" y="295"/>
                  </a:lnTo>
                  <a:lnTo>
                    <a:pt x="29" y="303"/>
                  </a:lnTo>
                  <a:lnTo>
                    <a:pt x="36" y="311"/>
                  </a:lnTo>
                  <a:lnTo>
                    <a:pt x="43" y="318"/>
                  </a:lnTo>
                  <a:lnTo>
                    <a:pt x="51" y="324"/>
                  </a:lnTo>
                  <a:lnTo>
                    <a:pt x="59" y="329"/>
                  </a:lnTo>
                  <a:lnTo>
                    <a:pt x="68" y="333"/>
                  </a:lnTo>
                  <a:lnTo>
                    <a:pt x="79" y="337"/>
                  </a:lnTo>
                  <a:lnTo>
                    <a:pt x="98" y="344"/>
                  </a:lnTo>
                  <a:lnTo>
                    <a:pt x="121" y="348"/>
                  </a:lnTo>
                  <a:lnTo>
                    <a:pt x="143" y="350"/>
                  </a:lnTo>
                  <a:lnTo>
                    <a:pt x="143" y="350"/>
                  </a:lnTo>
                  <a:lnTo>
                    <a:pt x="164" y="353"/>
                  </a:lnTo>
                  <a:lnTo>
                    <a:pt x="185" y="354"/>
                  </a:lnTo>
                  <a:lnTo>
                    <a:pt x="206" y="353"/>
                  </a:lnTo>
                  <a:lnTo>
                    <a:pt x="227" y="350"/>
                  </a:lnTo>
                  <a:lnTo>
                    <a:pt x="236" y="349"/>
                  </a:lnTo>
                  <a:lnTo>
                    <a:pt x="245" y="345"/>
                  </a:lnTo>
                  <a:lnTo>
                    <a:pt x="253" y="341"/>
                  </a:lnTo>
                  <a:lnTo>
                    <a:pt x="262" y="336"/>
                  </a:lnTo>
                  <a:lnTo>
                    <a:pt x="268" y="328"/>
                  </a:lnTo>
                  <a:lnTo>
                    <a:pt x="275" y="320"/>
                  </a:lnTo>
                  <a:lnTo>
                    <a:pt x="281" y="311"/>
                  </a:lnTo>
                  <a:lnTo>
                    <a:pt x="285" y="301"/>
                  </a:lnTo>
                  <a:lnTo>
                    <a:pt x="285" y="301"/>
                  </a:lnTo>
                  <a:lnTo>
                    <a:pt x="291" y="286"/>
                  </a:lnTo>
                  <a:lnTo>
                    <a:pt x="295" y="271"/>
                  </a:lnTo>
                  <a:lnTo>
                    <a:pt x="297" y="256"/>
                  </a:lnTo>
                  <a:lnTo>
                    <a:pt x="300" y="240"/>
                  </a:lnTo>
                  <a:lnTo>
                    <a:pt x="301" y="208"/>
                  </a:lnTo>
                  <a:lnTo>
                    <a:pt x="302" y="174"/>
                  </a:lnTo>
                  <a:lnTo>
                    <a:pt x="301" y="141"/>
                  </a:lnTo>
                  <a:lnTo>
                    <a:pt x="298" y="108"/>
                  </a:lnTo>
                  <a:lnTo>
                    <a:pt x="297" y="76"/>
                  </a:lnTo>
                  <a:lnTo>
                    <a:pt x="297" y="44"/>
                  </a:lnTo>
                  <a:lnTo>
                    <a:pt x="297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5" name="Freeform 374"/>
            <p:cNvSpPr/>
            <p:nvPr/>
          </p:nvSpPr>
          <p:spPr bwMode="auto">
            <a:xfrm>
              <a:off x="2630489" y="1373188"/>
              <a:ext cx="52388" cy="20638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63" y="0"/>
                </a:cxn>
                <a:cxn ang="0">
                  <a:pos x="40" y="2"/>
                </a:cxn>
                <a:cxn ang="0">
                  <a:pos x="28" y="3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1" y="7"/>
                </a:cxn>
                <a:cxn ang="0">
                  <a:pos x="7" y="10"/>
                </a:cxn>
                <a:cxn ang="0">
                  <a:pos x="4" y="12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33"/>
                </a:cxn>
                <a:cxn ang="0">
                  <a:pos x="4" y="41"/>
                </a:cxn>
                <a:cxn ang="0">
                  <a:pos x="7" y="44"/>
                </a:cxn>
                <a:cxn ang="0">
                  <a:pos x="10" y="46"/>
                </a:cxn>
                <a:cxn ang="0">
                  <a:pos x="14" y="49"/>
                </a:cxn>
                <a:cxn ang="0">
                  <a:pos x="19" y="50"/>
                </a:cxn>
                <a:cxn ang="0">
                  <a:pos x="23" y="50"/>
                </a:cxn>
                <a:cxn ang="0">
                  <a:pos x="28" y="50"/>
                </a:cxn>
                <a:cxn ang="0">
                  <a:pos x="28" y="50"/>
                </a:cxn>
                <a:cxn ang="0">
                  <a:pos x="38" y="47"/>
                </a:cxn>
                <a:cxn ang="0">
                  <a:pos x="48" y="46"/>
                </a:cxn>
                <a:cxn ang="0">
                  <a:pos x="68" y="46"/>
                </a:cxn>
                <a:cxn ang="0">
                  <a:pos x="110" y="47"/>
                </a:cxn>
                <a:cxn ang="0">
                  <a:pos x="110" y="47"/>
                </a:cxn>
                <a:cxn ang="0">
                  <a:pos x="116" y="47"/>
                </a:cxn>
                <a:cxn ang="0">
                  <a:pos x="121" y="45"/>
                </a:cxn>
                <a:cxn ang="0">
                  <a:pos x="125" y="44"/>
                </a:cxn>
                <a:cxn ang="0">
                  <a:pos x="127" y="41"/>
                </a:cxn>
                <a:cxn ang="0">
                  <a:pos x="130" y="37"/>
                </a:cxn>
                <a:cxn ang="0">
                  <a:pos x="131" y="33"/>
                </a:cxn>
                <a:cxn ang="0">
                  <a:pos x="133" y="25"/>
                </a:cxn>
                <a:cxn ang="0">
                  <a:pos x="131" y="16"/>
                </a:cxn>
                <a:cxn ang="0">
                  <a:pos x="130" y="12"/>
                </a:cxn>
                <a:cxn ang="0">
                  <a:pos x="127" y="10"/>
                </a:cxn>
                <a:cxn ang="0">
                  <a:pos x="125" y="6"/>
                </a:cxn>
                <a:cxn ang="0">
                  <a:pos x="121" y="4"/>
                </a:cxn>
                <a:cxn ang="0">
                  <a:pos x="116" y="2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33" h="50">
                  <a:moveTo>
                    <a:pt x="110" y="2"/>
                  </a:moveTo>
                  <a:lnTo>
                    <a:pt x="110" y="2"/>
                  </a:lnTo>
                  <a:lnTo>
                    <a:pt x="63" y="0"/>
                  </a:lnTo>
                  <a:lnTo>
                    <a:pt x="40" y="2"/>
                  </a:lnTo>
                  <a:lnTo>
                    <a:pt x="28" y="3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1" y="7"/>
                  </a:lnTo>
                  <a:lnTo>
                    <a:pt x="7" y="10"/>
                  </a:lnTo>
                  <a:lnTo>
                    <a:pt x="4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10" y="46"/>
                  </a:lnTo>
                  <a:lnTo>
                    <a:pt x="14" y="49"/>
                  </a:lnTo>
                  <a:lnTo>
                    <a:pt x="19" y="50"/>
                  </a:lnTo>
                  <a:lnTo>
                    <a:pt x="23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8" y="47"/>
                  </a:lnTo>
                  <a:lnTo>
                    <a:pt x="48" y="46"/>
                  </a:lnTo>
                  <a:lnTo>
                    <a:pt x="68" y="46"/>
                  </a:lnTo>
                  <a:lnTo>
                    <a:pt x="110" y="47"/>
                  </a:lnTo>
                  <a:lnTo>
                    <a:pt x="110" y="47"/>
                  </a:lnTo>
                  <a:lnTo>
                    <a:pt x="116" y="47"/>
                  </a:lnTo>
                  <a:lnTo>
                    <a:pt x="121" y="45"/>
                  </a:lnTo>
                  <a:lnTo>
                    <a:pt x="125" y="44"/>
                  </a:lnTo>
                  <a:lnTo>
                    <a:pt x="127" y="41"/>
                  </a:lnTo>
                  <a:lnTo>
                    <a:pt x="130" y="37"/>
                  </a:lnTo>
                  <a:lnTo>
                    <a:pt x="131" y="33"/>
                  </a:lnTo>
                  <a:lnTo>
                    <a:pt x="133" y="25"/>
                  </a:lnTo>
                  <a:lnTo>
                    <a:pt x="131" y="16"/>
                  </a:lnTo>
                  <a:lnTo>
                    <a:pt x="130" y="12"/>
                  </a:lnTo>
                  <a:lnTo>
                    <a:pt x="127" y="10"/>
                  </a:lnTo>
                  <a:lnTo>
                    <a:pt x="125" y="6"/>
                  </a:lnTo>
                  <a:lnTo>
                    <a:pt x="121" y="4"/>
                  </a:lnTo>
                  <a:lnTo>
                    <a:pt x="116" y="2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6" name="Freeform 375"/>
            <p:cNvSpPr/>
            <p:nvPr/>
          </p:nvSpPr>
          <p:spPr bwMode="auto">
            <a:xfrm>
              <a:off x="2667001" y="1373188"/>
              <a:ext cx="122238" cy="166688"/>
            </a:xfrm>
            <a:custGeom>
              <a:avLst/>
              <a:gdLst/>
              <a:ahLst/>
              <a:cxnLst>
                <a:cxn ang="0">
                  <a:pos x="301" y="22"/>
                </a:cxn>
                <a:cxn ang="0">
                  <a:pos x="299" y="13"/>
                </a:cxn>
                <a:cxn ang="0">
                  <a:pos x="293" y="7"/>
                </a:cxn>
                <a:cxn ang="0">
                  <a:pos x="287" y="3"/>
                </a:cxn>
                <a:cxn ang="0">
                  <a:pos x="270" y="3"/>
                </a:cxn>
                <a:cxn ang="0">
                  <a:pos x="262" y="7"/>
                </a:cxn>
                <a:cxn ang="0">
                  <a:pos x="257" y="13"/>
                </a:cxn>
                <a:cxn ang="0">
                  <a:pos x="255" y="22"/>
                </a:cxn>
                <a:cxn ang="0">
                  <a:pos x="257" y="73"/>
                </a:cxn>
                <a:cxn ang="0">
                  <a:pos x="262" y="175"/>
                </a:cxn>
                <a:cxn ang="0">
                  <a:pos x="265" y="225"/>
                </a:cxn>
                <a:cxn ang="0">
                  <a:pos x="266" y="300"/>
                </a:cxn>
                <a:cxn ang="0">
                  <a:pos x="263" y="326"/>
                </a:cxn>
                <a:cxn ang="0">
                  <a:pos x="258" y="345"/>
                </a:cxn>
                <a:cxn ang="0">
                  <a:pos x="246" y="360"/>
                </a:cxn>
                <a:cxn ang="0">
                  <a:pos x="231" y="369"/>
                </a:cxn>
                <a:cxn ang="0">
                  <a:pos x="212" y="373"/>
                </a:cxn>
                <a:cxn ang="0">
                  <a:pos x="172" y="374"/>
                </a:cxn>
                <a:cxn ang="0">
                  <a:pos x="135" y="369"/>
                </a:cxn>
                <a:cxn ang="0">
                  <a:pos x="123" y="368"/>
                </a:cxn>
                <a:cxn ang="0">
                  <a:pos x="108" y="368"/>
                </a:cxn>
                <a:cxn ang="0">
                  <a:pos x="96" y="364"/>
                </a:cxn>
                <a:cxn ang="0">
                  <a:pos x="87" y="360"/>
                </a:cxn>
                <a:cxn ang="0">
                  <a:pos x="76" y="348"/>
                </a:cxn>
                <a:cxn ang="0">
                  <a:pos x="67" y="331"/>
                </a:cxn>
                <a:cxn ang="0">
                  <a:pos x="59" y="297"/>
                </a:cxn>
                <a:cxn ang="0">
                  <a:pos x="54" y="250"/>
                </a:cxn>
                <a:cxn ang="0">
                  <a:pos x="50" y="201"/>
                </a:cxn>
                <a:cxn ang="0">
                  <a:pos x="45" y="113"/>
                </a:cxn>
                <a:cxn ang="0">
                  <a:pos x="47" y="22"/>
                </a:cxn>
                <a:cxn ang="0">
                  <a:pos x="46" y="17"/>
                </a:cxn>
                <a:cxn ang="0">
                  <a:pos x="43" y="9"/>
                </a:cxn>
                <a:cxn ang="0">
                  <a:pos x="37" y="4"/>
                </a:cxn>
                <a:cxn ang="0">
                  <a:pos x="25" y="1"/>
                </a:cxn>
                <a:cxn ang="0">
                  <a:pos x="13" y="4"/>
                </a:cxn>
                <a:cxn ang="0">
                  <a:pos x="6" y="9"/>
                </a:cxn>
                <a:cxn ang="0">
                  <a:pos x="2" y="17"/>
                </a:cxn>
                <a:cxn ang="0">
                  <a:pos x="2" y="22"/>
                </a:cxn>
                <a:cxn ang="0">
                  <a:pos x="0" y="92"/>
                </a:cxn>
                <a:cxn ang="0">
                  <a:pos x="4" y="160"/>
                </a:cxn>
                <a:cxn ang="0">
                  <a:pos x="12" y="263"/>
                </a:cxn>
                <a:cxn ang="0">
                  <a:pos x="13" y="297"/>
                </a:cxn>
                <a:cxn ang="0">
                  <a:pos x="16" y="322"/>
                </a:cxn>
                <a:cxn ang="0">
                  <a:pos x="24" y="347"/>
                </a:cxn>
                <a:cxn ang="0">
                  <a:pos x="34" y="370"/>
                </a:cxn>
                <a:cxn ang="0">
                  <a:pos x="50" y="390"/>
                </a:cxn>
                <a:cxn ang="0">
                  <a:pos x="55" y="395"/>
                </a:cxn>
                <a:cxn ang="0">
                  <a:pos x="74" y="405"/>
                </a:cxn>
                <a:cxn ang="0">
                  <a:pos x="101" y="413"/>
                </a:cxn>
                <a:cxn ang="0">
                  <a:pos x="144" y="417"/>
                </a:cxn>
                <a:cxn ang="0">
                  <a:pos x="157" y="419"/>
                </a:cxn>
                <a:cxn ang="0">
                  <a:pos x="183" y="421"/>
                </a:cxn>
                <a:cxn ang="0">
                  <a:pos x="210" y="420"/>
                </a:cxn>
                <a:cxn ang="0">
                  <a:pos x="234" y="415"/>
                </a:cxn>
                <a:cxn ang="0">
                  <a:pos x="258" y="405"/>
                </a:cxn>
                <a:cxn ang="0">
                  <a:pos x="278" y="391"/>
                </a:cxn>
                <a:cxn ang="0">
                  <a:pos x="293" y="374"/>
                </a:cxn>
                <a:cxn ang="0">
                  <a:pos x="304" y="352"/>
                </a:cxn>
                <a:cxn ang="0">
                  <a:pos x="309" y="326"/>
                </a:cxn>
                <a:cxn ang="0">
                  <a:pos x="310" y="288"/>
                </a:cxn>
                <a:cxn ang="0">
                  <a:pos x="309" y="212"/>
                </a:cxn>
                <a:cxn ang="0">
                  <a:pos x="302" y="98"/>
                </a:cxn>
                <a:cxn ang="0">
                  <a:pos x="301" y="22"/>
                </a:cxn>
              </a:cxnLst>
              <a:rect l="0" t="0" r="r" b="b"/>
              <a:pathLst>
                <a:path w="310" h="421">
                  <a:moveTo>
                    <a:pt x="301" y="22"/>
                  </a:moveTo>
                  <a:lnTo>
                    <a:pt x="301" y="22"/>
                  </a:lnTo>
                  <a:lnTo>
                    <a:pt x="300" y="17"/>
                  </a:lnTo>
                  <a:lnTo>
                    <a:pt x="299" y="13"/>
                  </a:lnTo>
                  <a:lnTo>
                    <a:pt x="297" y="9"/>
                  </a:lnTo>
                  <a:lnTo>
                    <a:pt x="293" y="7"/>
                  </a:lnTo>
                  <a:lnTo>
                    <a:pt x="291" y="4"/>
                  </a:lnTo>
                  <a:lnTo>
                    <a:pt x="287" y="3"/>
                  </a:lnTo>
                  <a:lnTo>
                    <a:pt x="278" y="0"/>
                  </a:lnTo>
                  <a:lnTo>
                    <a:pt x="270" y="3"/>
                  </a:lnTo>
                  <a:lnTo>
                    <a:pt x="266" y="4"/>
                  </a:lnTo>
                  <a:lnTo>
                    <a:pt x="262" y="7"/>
                  </a:lnTo>
                  <a:lnTo>
                    <a:pt x="259" y="9"/>
                  </a:lnTo>
                  <a:lnTo>
                    <a:pt x="257" y="13"/>
                  </a:lnTo>
                  <a:lnTo>
                    <a:pt x="255" y="17"/>
                  </a:lnTo>
                  <a:lnTo>
                    <a:pt x="255" y="22"/>
                  </a:lnTo>
                  <a:lnTo>
                    <a:pt x="255" y="22"/>
                  </a:lnTo>
                  <a:lnTo>
                    <a:pt x="257" y="73"/>
                  </a:lnTo>
                  <a:lnTo>
                    <a:pt x="259" y="124"/>
                  </a:lnTo>
                  <a:lnTo>
                    <a:pt x="262" y="175"/>
                  </a:lnTo>
                  <a:lnTo>
                    <a:pt x="265" y="225"/>
                  </a:lnTo>
                  <a:lnTo>
                    <a:pt x="265" y="225"/>
                  </a:lnTo>
                  <a:lnTo>
                    <a:pt x="266" y="276"/>
                  </a:lnTo>
                  <a:lnTo>
                    <a:pt x="266" y="300"/>
                  </a:lnTo>
                  <a:lnTo>
                    <a:pt x="263" y="326"/>
                  </a:lnTo>
                  <a:lnTo>
                    <a:pt x="263" y="326"/>
                  </a:lnTo>
                  <a:lnTo>
                    <a:pt x="262" y="336"/>
                  </a:lnTo>
                  <a:lnTo>
                    <a:pt x="258" y="345"/>
                  </a:lnTo>
                  <a:lnTo>
                    <a:pt x="253" y="353"/>
                  </a:lnTo>
                  <a:lnTo>
                    <a:pt x="246" y="360"/>
                  </a:lnTo>
                  <a:lnTo>
                    <a:pt x="240" y="365"/>
                  </a:lnTo>
                  <a:lnTo>
                    <a:pt x="231" y="369"/>
                  </a:lnTo>
                  <a:lnTo>
                    <a:pt x="223" y="371"/>
                  </a:lnTo>
                  <a:lnTo>
                    <a:pt x="212" y="373"/>
                  </a:lnTo>
                  <a:lnTo>
                    <a:pt x="193" y="374"/>
                  </a:lnTo>
                  <a:lnTo>
                    <a:pt x="172" y="374"/>
                  </a:lnTo>
                  <a:lnTo>
                    <a:pt x="152" y="371"/>
                  </a:lnTo>
                  <a:lnTo>
                    <a:pt x="135" y="369"/>
                  </a:lnTo>
                  <a:lnTo>
                    <a:pt x="135" y="369"/>
                  </a:lnTo>
                  <a:lnTo>
                    <a:pt x="123" y="368"/>
                  </a:lnTo>
                  <a:lnTo>
                    <a:pt x="113" y="368"/>
                  </a:lnTo>
                  <a:lnTo>
                    <a:pt x="108" y="368"/>
                  </a:lnTo>
                  <a:lnTo>
                    <a:pt x="102" y="366"/>
                  </a:lnTo>
                  <a:lnTo>
                    <a:pt x="96" y="364"/>
                  </a:lnTo>
                  <a:lnTo>
                    <a:pt x="87" y="360"/>
                  </a:lnTo>
                  <a:lnTo>
                    <a:pt x="87" y="360"/>
                  </a:lnTo>
                  <a:lnTo>
                    <a:pt x="81" y="356"/>
                  </a:lnTo>
                  <a:lnTo>
                    <a:pt x="76" y="348"/>
                  </a:lnTo>
                  <a:lnTo>
                    <a:pt x="71" y="340"/>
                  </a:lnTo>
                  <a:lnTo>
                    <a:pt x="67" y="331"/>
                  </a:lnTo>
                  <a:lnTo>
                    <a:pt x="62" y="313"/>
                  </a:lnTo>
                  <a:lnTo>
                    <a:pt x="59" y="297"/>
                  </a:lnTo>
                  <a:lnTo>
                    <a:pt x="59" y="297"/>
                  </a:lnTo>
                  <a:lnTo>
                    <a:pt x="54" y="250"/>
                  </a:lnTo>
                  <a:lnTo>
                    <a:pt x="50" y="201"/>
                  </a:lnTo>
                  <a:lnTo>
                    <a:pt x="50" y="201"/>
                  </a:lnTo>
                  <a:lnTo>
                    <a:pt x="47" y="157"/>
                  </a:lnTo>
                  <a:lnTo>
                    <a:pt x="45" y="113"/>
                  </a:lnTo>
                  <a:lnTo>
                    <a:pt x="45" y="67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6" y="17"/>
                  </a:lnTo>
                  <a:lnTo>
                    <a:pt x="45" y="13"/>
                  </a:lnTo>
                  <a:lnTo>
                    <a:pt x="43" y="9"/>
                  </a:lnTo>
                  <a:lnTo>
                    <a:pt x="41" y="7"/>
                  </a:lnTo>
                  <a:lnTo>
                    <a:pt x="37" y="4"/>
                  </a:lnTo>
                  <a:lnTo>
                    <a:pt x="33" y="3"/>
                  </a:lnTo>
                  <a:lnTo>
                    <a:pt x="25" y="1"/>
                  </a:lnTo>
                  <a:lnTo>
                    <a:pt x="17" y="3"/>
                  </a:lnTo>
                  <a:lnTo>
                    <a:pt x="13" y="4"/>
                  </a:lnTo>
                  <a:lnTo>
                    <a:pt x="9" y="7"/>
                  </a:lnTo>
                  <a:lnTo>
                    <a:pt x="6" y="9"/>
                  </a:lnTo>
                  <a:lnTo>
                    <a:pt x="4" y="13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56"/>
                  </a:lnTo>
                  <a:lnTo>
                    <a:pt x="0" y="92"/>
                  </a:lnTo>
                  <a:lnTo>
                    <a:pt x="2" y="126"/>
                  </a:lnTo>
                  <a:lnTo>
                    <a:pt x="4" y="160"/>
                  </a:lnTo>
                  <a:lnTo>
                    <a:pt x="9" y="228"/>
                  </a:lnTo>
                  <a:lnTo>
                    <a:pt x="12" y="263"/>
                  </a:lnTo>
                  <a:lnTo>
                    <a:pt x="13" y="297"/>
                  </a:lnTo>
                  <a:lnTo>
                    <a:pt x="13" y="297"/>
                  </a:lnTo>
                  <a:lnTo>
                    <a:pt x="13" y="309"/>
                  </a:lnTo>
                  <a:lnTo>
                    <a:pt x="16" y="322"/>
                  </a:lnTo>
                  <a:lnTo>
                    <a:pt x="19" y="334"/>
                  </a:lnTo>
                  <a:lnTo>
                    <a:pt x="24" y="347"/>
                  </a:lnTo>
                  <a:lnTo>
                    <a:pt x="29" y="358"/>
                  </a:lnTo>
                  <a:lnTo>
                    <a:pt x="34" y="370"/>
                  </a:lnTo>
                  <a:lnTo>
                    <a:pt x="42" y="381"/>
                  </a:lnTo>
                  <a:lnTo>
                    <a:pt x="50" y="390"/>
                  </a:lnTo>
                  <a:lnTo>
                    <a:pt x="50" y="390"/>
                  </a:lnTo>
                  <a:lnTo>
                    <a:pt x="55" y="395"/>
                  </a:lnTo>
                  <a:lnTo>
                    <a:pt x="60" y="399"/>
                  </a:lnTo>
                  <a:lnTo>
                    <a:pt x="74" y="405"/>
                  </a:lnTo>
                  <a:lnTo>
                    <a:pt x="87" y="411"/>
                  </a:lnTo>
                  <a:lnTo>
                    <a:pt x="101" y="413"/>
                  </a:lnTo>
                  <a:lnTo>
                    <a:pt x="130" y="416"/>
                  </a:lnTo>
                  <a:lnTo>
                    <a:pt x="144" y="417"/>
                  </a:lnTo>
                  <a:lnTo>
                    <a:pt x="157" y="419"/>
                  </a:lnTo>
                  <a:lnTo>
                    <a:pt x="157" y="419"/>
                  </a:lnTo>
                  <a:lnTo>
                    <a:pt x="170" y="420"/>
                  </a:lnTo>
                  <a:lnTo>
                    <a:pt x="183" y="421"/>
                  </a:lnTo>
                  <a:lnTo>
                    <a:pt x="197" y="421"/>
                  </a:lnTo>
                  <a:lnTo>
                    <a:pt x="210" y="420"/>
                  </a:lnTo>
                  <a:lnTo>
                    <a:pt x="223" y="417"/>
                  </a:lnTo>
                  <a:lnTo>
                    <a:pt x="234" y="415"/>
                  </a:lnTo>
                  <a:lnTo>
                    <a:pt x="246" y="411"/>
                  </a:lnTo>
                  <a:lnTo>
                    <a:pt x="258" y="405"/>
                  </a:lnTo>
                  <a:lnTo>
                    <a:pt x="268" y="399"/>
                  </a:lnTo>
                  <a:lnTo>
                    <a:pt x="278" y="391"/>
                  </a:lnTo>
                  <a:lnTo>
                    <a:pt x="285" y="383"/>
                  </a:lnTo>
                  <a:lnTo>
                    <a:pt x="293" y="374"/>
                  </a:lnTo>
                  <a:lnTo>
                    <a:pt x="300" y="364"/>
                  </a:lnTo>
                  <a:lnTo>
                    <a:pt x="304" y="352"/>
                  </a:lnTo>
                  <a:lnTo>
                    <a:pt x="308" y="339"/>
                  </a:lnTo>
                  <a:lnTo>
                    <a:pt x="309" y="326"/>
                  </a:lnTo>
                  <a:lnTo>
                    <a:pt x="309" y="326"/>
                  </a:lnTo>
                  <a:lnTo>
                    <a:pt x="310" y="288"/>
                  </a:lnTo>
                  <a:lnTo>
                    <a:pt x="310" y="250"/>
                  </a:lnTo>
                  <a:lnTo>
                    <a:pt x="309" y="212"/>
                  </a:lnTo>
                  <a:lnTo>
                    <a:pt x="308" y="174"/>
                  </a:lnTo>
                  <a:lnTo>
                    <a:pt x="302" y="98"/>
                  </a:lnTo>
                  <a:lnTo>
                    <a:pt x="301" y="60"/>
                  </a:lnTo>
                  <a:lnTo>
                    <a:pt x="301" y="22"/>
                  </a:lnTo>
                  <a:lnTo>
                    <a:pt x="301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7" name="Freeform 376"/>
            <p:cNvSpPr/>
            <p:nvPr/>
          </p:nvSpPr>
          <p:spPr bwMode="auto">
            <a:xfrm>
              <a:off x="2009776" y="1122363"/>
              <a:ext cx="414338" cy="409575"/>
            </a:xfrm>
            <a:custGeom>
              <a:avLst/>
              <a:gdLst/>
              <a:ahLst/>
              <a:cxnLst>
                <a:cxn ang="0">
                  <a:pos x="1028" y="278"/>
                </a:cxn>
                <a:cxn ang="0">
                  <a:pos x="975" y="197"/>
                </a:cxn>
                <a:cxn ang="0">
                  <a:pos x="860" y="98"/>
                </a:cxn>
                <a:cxn ang="0">
                  <a:pos x="745" y="40"/>
                </a:cxn>
                <a:cxn ang="0">
                  <a:pos x="576" y="2"/>
                </a:cxn>
                <a:cxn ang="0">
                  <a:pos x="458" y="4"/>
                </a:cxn>
                <a:cxn ang="0">
                  <a:pos x="279" y="53"/>
                </a:cxn>
                <a:cxn ang="0">
                  <a:pos x="186" y="110"/>
                </a:cxn>
                <a:cxn ang="0">
                  <a:pos x="76" y="212"/>
                </a:cxn>
                <a:cxn ang="0">
                  <a:pos x="41" y="274"/>
                </a:cxn>
                <a:cxn ang="0">
                  <a:pos x="2" y="445"/>
                </a:cxn>
                <a:cxn ang="0">
                  <a:pos x="4" y="543"/>
                </a:cxn>
                <a:cxn ang="0">
                  <a:pos x="21" y="616"/>
                </a:cxn>
                <a:cxn ang="0">
                  <a:pos x="55" y="721"/>
                </a:cxn>
                <a:cxn ang="0">
                  <a:pos x="151" y="860"/>
                </a:cxn>
                <a:cxn ang="0">
                  <a:pos x="279" y="971"/>
                </a:cxn>
                <a:cxn ang="0">
                  <a:pos x="436" y="1023"/>
                </a:cxn>
                <a:cxn ang="0">
                  <a:pos x="605" y="1030"/>
                </a:cxn>
                <a:cxn ang="0">
                  <a:pos x="694" y="1018"/>
                </a:cxn>
                <a:cxn ang="0">
                  <a:pos x="844" y="950"/>
                </a:cxn>
                <a:cxn ang="0">
                  <a:pos x="971" y="819"/>
                </a:cxn>
                <a:cxn ang="0">
                  <a:pos x="1038" y="649"/>
                </a:cxn>
                <a:cxn ang="0">
                  <a:pos x="1034" y="631"/>
                </a:cxn>
                <a:cxn ang="0">
                  <a:pos x="1004" y="623"/>
                </a:cxn>
                <a:cxn ang="0">
                  <a:pos x="993" y="637"/>
                </a:cxn>
                <a:cxn ang="0">
                  <a:pos x="949" y="763"/>
                </a:cxn>
                <a:cxn ang="0">
                  <a:pos x="895" y="848"/>
                </a:cxn>
                <a:cxn ang="0">
                  <a:pos x="826" y="909"/>
                </a:cxn>
                <a:cxn ang="0">
                  <a:pos x="686" y="969"/>
                </a:cxn>
                <a:cxn ang="0">
                  <a:pos x="559" y="990"/>
                </a:cxn>
                <a:cxn ang="0">
                  <a:pos x="402" y="969"/>
                </a:cxn>
                <a:cxn ang="0">
                  <a:pos x="291" y="921"/>
                </a:cxn>
                <a:cxn ang="0">
                  <a:pos x="196" y="845"/>
                </a:cxn>
                <a:cxn ang="0">
                  <a:pos x="93" y="694"/>
                </a:cxn>
                <a:cxn ang="0">
                  <a:pos x="64" y="607"/>
                </a:cxn>
                <a:cxn ang="0">
                  <a:pos x="49" y="462"/>
                </a:cxn>
                <a:cxn ang="0">
                  <a:pos x="63" y="356"/>
                </a:cxn>
                <a:cxn ang="0">
                  <a:pos x="92" y="272"/>
                </a:cxn>
                <a:cxn ang="0">
                  <a:pos x="151" y="199"/>
                </a:cxn>
                <a:cxn ang="0">
                  <a:pos x="268" y="110"/>
                </a:cxn>
                <a:cxn ang="0">
                  <a:pos x="363" y="68"/>
                </a:cxn>
                <a:cxn ang="0">
                  <a:pos x="533" y="46"/>
                </a:cxn>
                <a:cxn ang="0">
                  <a:pos x="663" y="63"/>
                </a:cxn>
                <a:cxn ang="0">
                  <a:pos x="786" y="109"/>
                </a:cxn>
                <a:cxn ang="0">
                  <a:pos x="882" y="172"/>
                </a:cxn>
                <a:cxn ang="0">
                  <a:pos x="954" y="246"/>
                </a:cxn>
                <a:cxn ang="0">
                  <a:pos x="997" y="321"/>
                </a:cxn>
                <a:cxn ang="0">
                  <a:pos x="1004" y="352"/>
                </a:cxn>
                <a:cxn ang="0">
                  <a:pos x="1032" y="364"/>
                </a:cxn>
                <a:cxn ang="0">
                  <a:pos x="1045" y="348"/>
                </a:cxn>
                <a:cxn ang="0">
                  <a:pos x="1044" y="330"/>
                </a:cxn>
              </a:cxnLst>
              <a:rect l="0" t="0" r="r" b="b"/>
              <a:pathLst>
                <a:path w="1047" h="1032">
                  <a:moveTo>
                    <a:pt x="1044" y="330"/>
                  </a:moveTo>
                  <a:lnTo>
                    <a:pt x="1044" y="330"/>
                  </a:lnTo>
                  <a:lnTo>
                    <a:pt x="1040" y="312"/>
                  </a:lnTo>
                  <a:lnTo>
                    <a:pt x="1035" y="295"/>
                  </a:lnTo>
                  <a:lnTo>
                    <a:pt x="1028" y="278"/>
                  </a:lnTo>
                  <a:lnTo>
                    <a:pt x="1021" y="261"/>
                  </a:lnTo>
                  <a:lnTo>
                    <a:pt x="1010" y="244"/>
                  </a:lnTo>
                  <a:lnTo>
                    <a:pt x="1000" y="228"/>
                  </a:lnTo>
                  <a:lnTo>
                    <a:pt x="988" y="212"/>
                  </a:lnTo>
                  <a:lnTo>
                    <a:pt x="975" y="197"/>
                  </a:lnTo>
                  <a:lnTo>
                    <a:pt x="962" y="182"/>
                  </a:lnTo>
                  <a:lnTo>
                    <a:pt x="947" y="168"/>
                  </a:lnTo>
                  <a:lnTo>
                    <a:pt x="919" y="142"/>
                  </a:lnTo>
                  <a:lnTo>
                    <a:pt x="890" y="119"/>
                  </a:lnTo>
                  <a:lnTo>
                    <a:pt x="860" y="98"/>
                  </a:lnTo>
                  <a:lnTo>
                    <a:pt x="860" y="98"/>
                  </a:lnTo>
                  <a:lnTo>
                    <a:pt x="841" y="87"/>
                  </a:lnTo>
                  <a:lnTo>
                    <a:pt x="823" y="76"/>
                  </a:lnTo>
                  <a:lnTo>
                    <a:pt x="784" y="57"/>
                  </a:lnTo>
                  <a:lnTo>
                    <a:pt x="745" y="40"/>
                  </a:lnTo>
                  <a:lnTo>
                    <a:pt x="703" y="27"/>
                  </a:lnTo>
                  <a:lnTo>
                    <a:pt x="661" y="15"/>
                  </a:lnTo>
                  <a:lnTo>
                    <a:pt x="618" y="7"/>
                  </a:lnTo>
                  <a:lnTo>
                    <a:pt x="597" y="4"/>
                  </a:lnTo>
                  <a:lnTo>
                    <a:pt x="576" y="2"/>
                  </a:lnTo>
                  <a:lnTo>
                    <a:pt x="554" y="0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495" y="2"/>
                  </a:lnTo>
                  <a:lnTo>
                    <a:pt x="458" y="4"/>
                  </a:lnTo>
                  <a:lnTo>
                    <a:pt x="420" y="8"/>
                  </a:lnTo>
                  <a:lnTo>
                    <a:pt x="384" y="16"/>
                  </a:lnTo>
                  <a:lnTo>
                    <a:pt x="348" y="25"/>
                  </a:lnTo>
                  <a:lnTo>
                    <a:pt x="313" y="37"/>
                  </a:lnTo>
                  <a:lnTo>
                    <a:pt x="279" y="53"/>
                  </a:lnTo>
                  <a:lnTo>
                    <a:pt x="262" y="61"/>
                  </a:lnTo>
                  <a:lnTo>
                    <a:pt x="246" y="70"/>
                  </a:lnTo>
                  <a:lnTo>
                    <a:pt x="246" y="70"/>
                  </a:lnTo>
                  <a:lnTo>
                    <a:pt x="216" y="89"/>
                  </a:lnTo>
                  <a:lnTo>
                    <a:pt x="186" y="110"/>
                  </a:lnTo>
                  <a:lnTo>
                    <a:pt x="156" y="132"/>
                  </a:lnTo>
                  <a:lnTo>
                    <a:pt x="127" y="157"/>
                  </a:lnTo>
                  <a:lnTo>
                    <a:pt x="101" y="183"/>
                  </a:lnTo>
                  <a:lnTo>
                    <a:pt x="88" y="198"/>
                  </a:lnTo>
                  <a:lnTo>
                    <a:pt x="76" y="212"/>
                  </a:lnTo>
                  <a:lnTo>
                    <a:pt x="66" y="227"/>
                  </a:lnTo>
                  <a:lnTo>
                    <a:pt x="57" y="242"/>
                  </a:lnTo>
                  <a:lnTo>
                    <a:pt x="49" y="258"/>
                  </a:lnTo>
                  <a:lnTo>
                    <a:pt x="41" y="274"/>
                  </a:lnTo>
                  <a:lnTo>
                    <a:pt x="41" y="274"/>
                  </a:lnTo>
                  <a:lnTo>
                    <a:pt x="28" y="309"/>
                  </a:lnTo>
                  <a:lnTo>
                    <a:pt x="17" y="346"/>
                  </a:lnTo>
                  <a:lnTo>
                    <a:pt x="8" y="385"/>
                  </a:lnTo>
                  <a:lnTo>
                    <a:pt x="3" y="425"/>
                  </a:lnTo>
                  <a:lnTo>
                    <a:pt x="2" y="445"/>
                  </a:lnTo>
                  <a:lnTo>
                    <a:pt x="0" y="465"/>
                  </a:lnTo>
                  <a:lnTo>
                    <a:pt x="0" y="484"/>
                  </a:lnTo>
                  <a:lnTo>
                    <a:pt x="0" y="504"/>
                  </a:lnTo>
                  <a:lnTo>
                    <a:pt x="2" y="524"/>
                  </a:lnTo>
                  <a:lnTo>
                    <a:pt x="4" y="543"/>
                  </a:lnTo>
                  <a:lnTo>
                    <a:pt x="8" y="561"/>
                  </a:lnTo>
                  <a:lnTo>
                    <a:pt x="13" y="578"/>
                  </a:lnTo>
                  <a:lnTo>
                    <a:pt x="13" y="578"/>
                  </a:lnTo>
                  <a:lnTo>
                    <a:pt x="17" y="598"/>
                  </a:lnTo>
                  <a:lnTo>
                    <a:pt x="21" y="616"/>
                  </a:lnTo>
                  <a:lnTo>
                    <a:pt x="29" y="652"/>
                  </a:lnTo>
                  <a:lnTo>
                    <a:pt x="33" y="669"/>
                  </a:lnTo>
                  <a:lnTo>
                    <a:pt x="38" y="686"/>
                  </a:lnTo>
                  <a:lnTo>
                    <a:pt x="45" y="704"/>
                  </a:lnTo>
                  <a:lnTo>
                    <a:pt x="55" y="721"/>
                  </a:lnTo>
                  <a:lnTo>
                    <a:pt x="55" y="721"/>
                  </a:lnTo>
                  <a:lnTo>
                    <a:pt x="77" y="756"/>
                  </a:lnTo>
                  <a:lnTo>
                    <a:pt x="101" y="792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73" y="887"/>
                  </a:lnTo>
                  <a:lnTo>
                    <a:pt x="198" y="912"/>
                  </a:lnTo>
                  <a:lnTo>
                    <a:pt x="223" y="934"/>
                  </a:lnTo>
                  <a:lnTo>
                    <a:pt x="250" y="954"/>
                  </a:lnTo>
                  <a:lnTo>
                    <a:pt x="279" y="971"/>
                  </a:lnTo>
                  <a:lnTo>
                    <a:pt x="308" y="985"/>
                  </a:lnTo>
                  <a:lnTo>
                    <a:pt x="339" y="998"/>
                  </a:lnTo>
                  <a:lnTo>
                    <a:pt x="370" y="1009"/>
                  </a:lnTo>
                  <a:lnTo>
                    <a:pt x="403" y="1017"/>
                  </a:lnTo>
                  <a:lnTo>
                    <a:pt x="436" y="1023"/>
                  </a:lnTo>
                  <a:lnTo>
                    <a:pt x="469" y="1028"/>
                  </a:lnTo>
                  <a:lnTo>
                    <a:pt x="503" y="1031"/>
                  </a:lnTo>
                  <a:lnTo>
                    <a:pt x="537" y="1032"/>
                  </a:lnTo>
                  <a:lnTo>
                    <a:pt x="571" y="1032"/>
                  </a:lnTo>
                  <a:lnTo>
                    <a:pt x="605" y="1030"/>
                  </a:lnTo>
                  <a:lnTo>
                    <a:pt x="639" y="1027"/>
                  </a:lnTo>
                  <a:lnTo>
                    <a:pt x="639" y="1027"/>
                  </a:lnTo>
                  <a:lnTo>
                    <a:pt x="657" y="1024"/>
                  </a:lnTo>
                  <a:lnTo>
                    <a:pt x="675" y="1022"/>
                  </a:lnTo>
                  <a:lnTo>
                    <a:pt x="694" y="1018"/>
                  </a:lnTo>
                  <a:lnTo>
                    <a:pt x="712" y="1013"/>
                  </a:lnTo>
                  <a:lnTo>
                    <a:pt x="747" y="1001"/>
                  </a:lnTo>
                  <a:lnTo>
                    <a:pt x="781" y="986"/>
                  </a:lnTo>
                  <a:lnTo>
                    <a:pt x="814" y="969"/>
                  </a:lnTo>
                  <a:lnTo>
                    <a:pt x="844" y="950"/>
                  </a:lnTo>
                  <a:lnTo>
                    <a:pt x="874" y="928"/>
                  </a:lnTo>
                  <a:lnTo>
                    <a:pt x="900" y="904"/>
                  </a:lnTo>
                  <a:lnTo>
                    <a:pt x="926" y="878"/>
                  </a:lnTo>
                  <a:lnTo>
                    <a:pt x="950" y="849"/>
                  </a:lnTo>
                  <a:lnTo>
                    <a:pt x="971" y="819"/>
                  </a:lnTo>
                  <a:lnTo>
                    <a:pt x="989" y="788"/>
                  </a:lnTo>
                  <a:lnTo>
                    <a:pt x="1005" y="755"/>
                  </a:lnTo>
                  <a:lnTo>
                    <a:pt x="1019" y="721"/>
                  </a:lnTo>
                  <a:lnTo>
                    <a:pt x="1030" y="686"/>
                  </a:lnTo>
                  <a:lnTo>
                    <a:pt x="1038" y="649"/>
                  </a:lnTo>
                  <a:lnTo>
                    <a:pt x="1038" y="649"/>
                  </a:lnTo>
                  <a:lnTo>
                    <a:pt x="1038" y="644"/>
                  </a:lnTo>
                  <a:lnTo>
                    <a:pt x="1038" y="640"/>
                  </a:lnTo>
                  <a:lnTo>
                    <a:pt x="1036" y="635"/>
                  </a:lnTo>
                  <a:lnTo>
                    <a:pt x="1034" y="631"/>
                  </a:lnTo>
                  <a:lnTo>
                    <a:pt x="1027" y="626"/>
                  </a:lnTo>
                  <a:lnTo>
                    <a:pt x="1019" y="622"/>
                  </a:lnTo>
                  <a:lnTo>
                    <a:pt x="1011" y="620"/>
                  </a:lnTo>
                  <a:lnTo>
                    <a:pt x="1008" y="622"/>
                  </a:lnTo>
                  <a:lnTo>
                    <a:pt x="1004" y="623"/>
                  </a:lnTo>
                  <a:lnTo>
                    <a:pt x="1000" y="626"/>
                  </a:lnTo>
                  <a:lnTo>
                    <a:pt x="997" y="628"/>
                  </a:lnTo>
                  <a:lnTo>
                    <a:pt x="996" y="632"/>
                  </a:lnTo>
                  <a:lnTo>
                    <a:pt x="993" y="637"/>
                  </a:lnTo>
                  <a:lnTo>
                    <a:pt x="993" y="637"/>
                  </a:lnTo>
                  <a:lnTo>
                    <a:pt x="988" y="663"/>
                  </a:lnTo>
                  <a:lnTo>
                    <a:pt x="980" y="690"/>
                  </a:lnTo>
                  <a:lnTo>
                    <a:pt x="971" y="714"/>
                  </a:lnTo>
                  <a:lnTo>
                    <a:pt x="960" y="739"/>
                  </a:lnTo>
                  <a:lnTo>
                    <a:pt x="949" y="763"/>
                  </a:lnTo>
                  <a:lnTo>
                    <a:pt x="936" y="785"/>
                  </a:lnTo>
                  <a:lnTo>
                    <a:pt x="922" y="809"/>
                  </a:lnTo>
                  <a:lnTo>
                    <a:pt x="907" y="832"/>
                  </a:lnTo>
                  <a:lnTo>
                    <a:pt x="907" y="832"/>
                  </a:lnTo>
                  <a:lnTo>
                    <a:pt x="895" y="848"/>
                  </a:lnTo>
                  <a:lnTo>
                    <a:pt x="883" y="862"/>
                  </a:lnTo>
                  <a:lnTo>
                    <a:pt x="870" y="875"/>
                  </a:lnTo>
                  <a:lnTo>
                    <a:pt x="856" y="887"/>
                  </a:lnTo>
                  <a:lnTo>
                    <a:pt x="841" y="899"/>
                  </a:lnTo>
                  <a:lnTo>
                    <a:pt x="826" y="909"/>
                  </a:lnTo>
                  <a:lnTo>
                    <a:pt x="809" y="920"/>
                  </a:lnTo>
                  <a:lnTo>
                    <a:pt x="793" y="929"/>
                  </a:lnTo>
                  <a:lnTo>
                    <a:pt x="758" y="945"/>
                  </a:lnTo>
                  <a:lnTo>
                    <a:pt x="722" y="958"/>
                  </a:lnTo>
                  <a:lnTo>
                    <a:pt x="686" y="969"/>
                  </a:lnTo>
                  <a:lnTo>
                    <a:pt x="650" y="980"/>
                  </a:lnTo>
                  <a:lnTo>
                    <a:pt x="650" y="980"/>
                  </a:lnTo>
                  <a:lnTo>
                    <a:pt x="622" y="985"/>
                  </a:lnTo>
                  <a:lnTo>
                    <a:pt x="590" y="989"/>
                  </a:lnTo>
                  <a:lnTo>
                    <a:pt x="559" y="990"/>
                  </a:lnTo>
                  <a:lnTo>
                    <a:pt x="525" y="990"/>
                  </a:lnTo>
                  <a:lnTo>
                    <a:pt x="492" y="989"/>
                  </a:lnTo>
                  <a:lnTo>
                    <a:pt x="459" y="984"/>
                  </a:lnTo>
                  <a:lnTo>
                    <a:pt x="429" y="979"/>
                  </a:lnTo>
                  <a:lnTo>
                    <a:pt x="402" y="969"/>
                  </a:lnTo>
                  <a:lnTo>
                    <a:pt x="402" y="969"/>
                  </a:lnTo>
                  <a:lnTo>
                    <a:pt x="372" y="959"/>
                  </a:lnTo>
                  <a:lnTo>
                    <a:pt x="343" y="949"/>
                  </a:lnTo>
                  <a:lnTo>
                    <a:pt x="317" y="935"/>
                  </a:lnTo>
                  <a:lnTo>
                    <a:pt x="291" y="921"/>
                  </a:lnTo>
                  <a:lnTo>
                    <a:pt x="266" y="905"/>
                  </a:lnTo>
                  <a:lnTo>
                    <a:pt x="242" y="888"/>
                  </a:lnTo>
                  <a:lnTo>
                    <a:pt x="219" y="867"/>
                  </a:lnTo>
                  <a:lnTo>
                    <a:pt x="196" y="845"/>
                  </a:lnTo>
                  <a:lnTo>
                    <a:pt x="196" y="845"/>
                  </a:lnTo>
                  <a:lnTo>
                    <a:pt x="173" y="818"/>
                  </a:lnTo>
                  <a:lnTo>
                    <a:pt x="151" y="788"/>
                  </a:lnTo>
                  <a:lnTo>
                    <a:pt x="130" y="758"/>
                  </a:lnTo>
                  <a:lnTo>
                    <a:pt x="110" y="726"/>
                  </a:lnTo>
                  <a:lnTo>
                    <a:pt x="93" y="694"/>
                  </a:lnTo>
                  <a:lnTo>
                    <a:pt x="85" y="677"/>
                  </a:lnTo>
                  <a:lnTo>
                    <a:pt x="79" y="660"/>
                  </a:lnTo>
                  <a:lnTo>
                    <a:pt x="72" y="643"/>
                  </a:lnTo>
                  <a:lnTo>
                    <a:pt x="68" y="626"/>
                  </a:lnTo>
                  <a:lnTo>
                    <a:pt x="64" y="607"/>
                  </a:lnTo>
                  <a:lnTo>
                    <a:pt x="62" y="590"/>
                  </a:lnTo>
                  <a:lnTo>
                    <a:pt x="62" y="590"/>
                  </a:lnTo>
                  <a:lnTo>
                    <a:pt x="53" y="526"/>
                  </a:lnTo>
                  <a:lnTo>
                    <a:pt x="50" y="495"/>
                  </a:lnTo>
                  <a:lnTo>
                    <a:pt x="49" y="462"/>
                  </a:lnTo>
                  <a:lnTo>
                    <a:pt x="49" y="462"/>
                  </a:lnTo>
                  <a:lnTo>
                    <a:pt x="50" y="444"/>
                  </a:lnTo>
                  <a:lnTo>
                    <a:pt x="51" y="427"/>
                  </a:lnTo>
                  <a:lnTo>
                    <a:pt x="57" y="391"/>
                  </a:lnTo>
                  <a:lnTo>
                    <a:pt x="63" y="356"/>
                  </a:lnTo>
                  <a:lnTo>
                    <a:pt x="72" y="322"/>
                  </a:lnTo>
                  <a:lnTo>
                    <a:pt x="72" y="322"/>
                  </a:lnTo>
                  <a:lnTo>
                    <a:pt x="77" y="305"/>
                  </a:lnTo>
                  <a:lnTo>
                    <a:pt x="84" y="288"/>
                  </a:lnTo>
                  <a:lnTo>
                    <a:pt x="92" y="272"/>
                  </a:lnTo>
                  <a:lnTo>
                    <a:pt x="102" y="257"/>
                  </a:lnTo>
                  <a:lnTo>
                    <a:pt x="113" y="241"/>
                  </a:lnTo>
                  <a:lnTo>
                    <a:pt x="125" y="227"/>
                  </a:lnTo>
                  <a:lnTo>
                    <a:pt x="138" y="212"/>
                  </a:lnTo>
                  <a:lnTo>
                    <a:pt x="151" y="199"/>
                  </a:lnTo>
                  <a:lnTo>
                    <a:pt x="179" y="174"/>
                  </a:lnTo>
                  <a:lnTo>
                    <a:pt x="210" y="151"/>
                  </a:lnTo>
                  <a:lnTo>
                    <a:pt x="240" y="130"/>
                  </a:lnTo>
                  <a:lnTo>
                    <a:pt x="268" y="110"/>
                  </a:lnTo>
                  <a:lnTo>
                    <a:pt x="268" y="110"/>
                  </a:lnTo>
                  <a:lnTo>
                    <a:pt x="283" y="101"/>
                  </a:lnTo>
                  <a:lnTo>
                    <a:pt x="299" y="93"/>
                  </a:lnTo>
                  <a:lnTo>
                    <a:pt x="314" y="85"/>
                  </a:lnTo>
                  <a:lnTo>
                    <a:pt x="330" y="79"/>
                  </a:lnTo>
                  <a:lnTo>
                    <a:pt x="363" y="68"/>
                  </a:lnTo>
                  <a:lnTo>
                    <a:pt x="395" y="59"/>
                  </a:lnTo>
                  <a:lnTo>
                    <a:pt x="429" y="53"/>
                  </a:lnTo>
                  <a:lnTo>
                    <a:pt x="465" y="49"/>
                  </a:lnTo>
                  <a:lnTo>
                    <a:pt x="499" y="46"/>
                  </a:lnTo>
                  <a:lnTo>
                    <a:pt x="533" y="46"/>
                  </a:lnTo>
                  <a:lnTo>
                    <a:pt x="533" y="46"/>
                  </a:lnTo>
                  <a:lnTo>
                    <a:pt x="565" y="47"/>
                  </a:lnTo>
                  <a:lnTo>
                    <a:pt x="598" y="50"/>
                  </a:lnTo>
                  <a:lnTo>
                    <a:pt x="631" y="55"/>
                  </a:lnTo>
                  <a:lnTo>
                    <a:pt x="663" y="63"/>
                  </a:lnTo>
                  <a:lnTo>
                    <a:pt x="695" y="72"/>
                  </a:lnTo>
                  <a:lnTo>
                    <a:pt x="726" y="83"/>
                  </a:lnTo>
                  <a:lnTo>
                    <a:pt x="756" y="96"/>
                  </a:lnTo>
                  <a:lnTo>
                    <a:pt x="786" y="109"/>
                  </a:lnTo>
                  <a:lnTo>
                    <a:pt x="786" y="109"/>
                  </a:lnTo>
                  <a:lnTo>
                    <a:pt x="820" y="127"/>
                  </a:lnTo>
                  <a:lnTo>
                    <a:pt x="836" y="138"/>
                  </a:lnTo>
                  <a:lnTo>
                    <a:pt x="852" y="148"/>
                  </a:lnTo>
                  <a:lnTo>
                    <a:pt x="868" y="160"/>
                  </a:lnTo>
                  <a:lnTo>
                    <a:pt x="882" y="172"/>
                  </a:lnTo>
                  <a:lnTo>
                    <a:pt x="896" y="183"/>
                  </a:lnTo>
                  <a:lnTo>
                    <a:pt x="909" y="198"/>
                  </a:lnTo>
                  <a:lnTo>
                    <a:pt x="909" y="198"/>
                  </a:lnTo>
                  <a:lnTo>
                    <a:pt x="939" y="229"/>
                  </a:lnTo>
                  <a:lnTo>
                    <a:pt x="954" y="246"/>
                  </a:lnTo>
                  <a:lnTo>
                    <a:pt x="967" y="263"/>
                  </a:lnTo>
                  <a:lnTo>
                    <a:pt x="980" y="282"/>
                  </a:lnTo>
                  <a:lnTo>
                    <a:pt x="989" y="301"/>
                  </a:lnTo>
                  <a:lnTo>
                    <a:pt x="993" y="312"/>
                  </a:lnTo>
                  <a:lnTo>
                    <a:pt x="997" y="321"/>
                  </a:lnTo>
                  <a:lnTo>
                    <a:pt x="1000" y="331"/>
                  </a:lnTo>
                  <a:lnTo>
                    <a:pt x="1001" y="343"/>
                  </a:lnTo>
                  <a:lnTo>
                    <a:pt x="1001" y="343"/>
                  </a:lnTo>
                  <a:lnTo>
                    <a:pt x="1001" y="348"/>
                  </a:lnTo>
                  <a:lnTo>
                    <a:pt x="1004" y="352"/>
                  </a:lnTo>
                  <a:lnTo>
                    <a:pt x="1006" y="356"/>
                  </a:lnTo>
                  <a:lnTo>
                    <a:pt x="1009" y="359"/>
                  </a:lnTo>
                  <a:lnTo>
                    <a:pt x="1017" y="363"/>
                  </a:lnTo>
                  <a:lnTo>
                    <a:pt x="1025" y="365"/>
                  </a:lnTo>
                  <a:lnTo>
                    <a:pt x="1032" y="364"/>
                  </a:lnTo>
                  <a:lnTo>
                    <a:pt x="1036" y="361"/>
                  </a:lnTo>
                  <a:lnTo>
                    <a:pt x="1039" y="359"/>
                  </a:lnTo>
                  <a:lnTo>
                    <a:pt x="1043" y="356"/>
                  </a:lnTo>
                  <a:lnTo>
                    <a:pt x="1044" y="352"/>
                  </a:lnTo>
                  <a:lnTo>
                    <a:pt x="1045" y="348"/>
                  </a:lnTo>
                  <a:lnTo>
                    <a:pt x="1047" y="343"/>
                  </a:lnTo>
                  <a:lnTo>
                    <a:pt x="1047" y="339"/>
                  </a:lnTo>
                  <a:lnTo>
                    <a:pt x="1047" y="339"/>
                  </a:lnTo>
                  <a:lnTo>
                    <a:pt x="1045" y="334"/>
                  </a:lnTo>
                  <a:lnTo>
                    <a:pt x="1044" y="330"/>
                  </a:lnTo>
                  <a:lnTo>
                    <a:pt x="1044" y="3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8" name="Freeform 377"/>
            <p:cNvSpPr>
              <a:spLocks noEditPoints="1"/>
            </p:cNvSpPr>
            <p:nvPr/>
          </p:nvSpPr>
          <p:spPr bwMode="auto">
            <a:xfrm>
              <a:off x="2130426" y="1239838"/>
              <a:ext cx="184150" cy="166688"/>
            </a:xfrm>
            <a:custGeom>
              <a:avLst/>
              <a:gdLst/>
              <a:ahLst/>
              <a:cxnLst>
                <a:cxn ang="0">
                  <a:pos x="397" y="75"/>
                </a:cxn>
                <a:cxn ang="0">
                  <a:pos x="335" y="26"/>
                </a:cxn>
                <a:cxn ang="0">
                  <a:pos x="315" y="17"/>
                </a:cxn>
                <a:cxn ang="0">
                  <a:pos x="255" y="3"/>
                </a:cxn>
                <a:cxn ang="0">
                  <a:pos x="243" y="0"/>
                </a:cxn>
                <a:cxn ang="0">
                  <a:pos x="242" y="0"/>
                </a:cxn>
                <a:cxn ang="0">
                  <a:pos x="214" y="0"/>
                </a:cxn>
                <a:cxn ang="0">
                  <a:pos x="153" y="11"/>
                </a:cxn>
                <a:cxn ang="0">
                  <a:pos x="97" y="33"/>
                </a:cxn>
                <a:cxn ang="0">
                  <a:pos x="51" y="70"/>
                </a:cxn>
                <a:cxn ang="0">
                  <a:pos x="17" y="118"/>
                </a:cxn>
                <a:cxn ang="0">
                  <a:pos x="1" y="179"/>
                </a:cxn>
                <a:cxn ang="0">
                  <a:pos x="0" y="230"/>
                </a:cxn>
                <a:cxn ang="0">
                  <a:pos x="13" y="292"/>
                </a:cxn>
                <a:cxn ang="0">
                  <a:pos x="51" y="352"/>
                </a:cxn>
                <a:cxn ang="0">
                  <a:pos x="69" y="370"/>
                </a:cxn>
                <a:cxn ang="0">
                  <a:pos x="99" y="391"/>
                </a:cxn>
                <a:cxn ang="0">
                  <a:pos x="158" y="412"/>
                </a:cxn>
                <a:cxn ang="0">
                  <a:pos x="233" y="419"/>
                </a:cxn>
                <a:cxn ang="0">
                  <a:pos x="282" y="416"/>
                </a:cxn>
                <a:cxn ang="0">
                  <a:pos x="348" y="400"/>
                </a:cxn>
                <a:cxn ang="0">
                  <a:pos x="407" y="359"/>
                </a:cxn>
                <a:cxn ang="0">
                  <a:pos x="431" y="329"/>
                </a:cxn>
                <a:cxn ang="0">
                  <a:pos x="456" y="278"/>
                </a:cxn>
                <a:cxn ang="0">
                  <a:pos x="464" y="221"/>
                </a:cxn>
                <a:cxn ang="0">
                  <a:pos x="462" y="183"/>
                </a:cxn>
                <a:cxn ang="0">
                  <a:pos x="447" y="138"/>
                </a:cxn>
                <a:cxn ang="0">
                  <a:pos x="416" y="94"/>
                </a:cxn>
                <a:cxn ang="0">
                  <a:pos x="399" y="293"/>
                </a:cxn>
                <a:cxn ang="0">
                  <a:pos x="361" y="338"/>
                </a:cxn>
                <a:cxn ang="0">
                  <a:pos x="311" y="365"/>
                </a:cxn>
                <a:cxn ang="0">
                  <a:pos x="272" y="373"/>
                </a:cxn>
                <a:cxn ang="0">
                  <a:pos x="193" y="372"/>
                </a:cxn>
                <a:cxn ang="0">
                  <a:pos x="136" y="357"/>
                </a:cxn>
                <a:cxn ang="0">
                  <a:pos x="99" y="332"/>
                </a:cxn>
                <a:cxn ang="0">
                  <a:pos x="76" y="309"/>
                </a:cxn>
                <a:cxn ang="0">
                  <a:pos x="60" y="281"/>
                </a:cxn>
                <a:cxn ang="0">
                  <a:pos x="46" y="219"/>
                </a:cxn>
                <a:cxn ang="0">
                  <a:pos x="47" y="176"/>
                </a:cxn>
                <a:cxn ang="0">
                  <a:pos x="64" y="127"/>
                </a:cxn>
                <a:cxn ang="0">
                  <a:pos x="95" y="90"/>
                </a:cxn>
                <a:cxn ang="0">
                  <a:pos x="137" y="64"/>
                </a:cxn>
                <a:cxn ang="0">
                  <a:pos x="186" y="50"/>
                </a:cxn>
                <a:cxn ang="0">
                  <a:pos x="237" y="46"/>
                </a:cxn>
                <a:cxn ang="0">
                  <a:pos x="293" y="62"/>
                </a:cxn>
                <a:cxn ang="0">
                  <a:pos x="333" y="81"/>
                </a:cxn>
                <a:cxn ang="0">
                  <a:pos x="361" y="104"/>
                </a:cxn>
                <a:cxn ang="0">
                  <a:pos x="392" y="142"/>
                </a:cxn>
                <a:cxn ang="0">
                  <a:pos x="400" y="157"/>
                </a:cxn>
                <a:cxn ang="0">
                  <a:pos x="416" y="176"/>
                </a:cxn>
                <a:cxn ang="0">
                  <a:pos x="421" y="185"/>
                </a:cxn>
                <a:cxn ang="0">
                  <a:pos x="421" y="216"/>
                </a:cxn>
                <a:cxn ang="0">
                  <a:pos x="408" y="271"/>
                </a:cxn>
                <a:cxn ang="0">
                  <a:pos x="399" y="293"/>
                </a:cxn>
              </a:cxnLst>
              <a:rect l="0" t="0" r="r" b="b"/>
              <a:pathLst>
                <a:path w="464" h="419">
                  <a:moveTo>
                    <a:pt x="416" y="94"/>
                  </a:moveTo>
                  <a:lnTo>
                    <a:pt x="416" y="94"/>
                  </a:lnTo>
                  <a:lnTo>
                    <a:pt x="397" y="75"/>
                  </a:lnTo>
                  <a:lnTo>
                    <a:pt x="378" y="58"/>
                  </a:lnTo>
                  <a:lnTo>
                    <a:pt x="357" y="41"/>
                  </a:lnTo>
                  <a:lnTo>
                    <a:pt x="335" y="26"/>
                  </a:lnTo>
                  <a:lnTo>
                    <a:pt x="335" y="26"/>
                  </a:lnTo>
                  <a:lnTo>
                    <a:pt x="325" y="21"/>
                  </a:lnTo>
                  <a:lnTo>
                    <a:pt x="315" y="17"/>
                  </a:lnTo>
                  <a:lnTo>
                    <a:pt x="295" y="12"/>
                  </a:lnTo>
                  <a:lnTo>
                    <a:pt x="276" y="8"/>
                  </a:lnTo>
                  <a:lnTo>
                    <a:pt x="255" y="3"/>
                  </a:lnTo>
                  <a:lnTo>
                    <a:pt x="255" y="3"/>
                  </a:lnTo>
                  <a:lnTo>
                    <a:pt x="250" y="2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14" y="0"/>
                  </a:lnTo>
                  <a:lnTo>
                    <a:pt x="193" y="3"/>
                  </a:lnTo>
                  <a:lnTo>
                    <a:pt x="172" y="5"/>
                  </a:lnTo>
                  <a:lnTo>
                    <a:pt x="153" y="11"/>
                  </a:lnTo>
                  <a:lnTo>
                    <a:pt x="133" y="16"/>
                  </a:lnTo>
                  <a:lnTo>
                    <a:pt x="115" y="24"/>
                  </a:lnTo>
                  <a:lnTo>
                    <a:pt x="97" y="33"/>
                  </a:lnTo>
                  <a:lnTo>
                    <a:pt x="80" y="43"/>
                  </a:lnTo>
                  <a:lnTo>
                    <a:pt x="64" y="55"/>
                  </a:lnTo>
                  <a:lnTo>
                    <a:pt x="51" y="70"/>
                  </a:lnTo>
                  <a:lnTo>
                    <a:pt x="38" y="84"/>
                  </a:lnTo>
                  <a:lnTo>
                    <a:pt x="26" y="100"/>
                  </a:lnTo>
                  <a:lnTo>
                    <a:pt x="17" y="118"/>
                  </a:lnTo>
                  <a:lnTo>
                    <a:pt x="9" y="138"/>
                  </a:lnTo>
                  <a:lnTo>
                    <a:pt x="4" y="15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0" y="207"/>
                  </a:lnTo>
                  <a:lnTo>
                    <a:pt x="0" y="230"/>
                  </a:lnTo>
                  <a:lnTo>
                    <a:pt x="2" y="251"/>
                  </a:lnTo>
                  <a:lnTo>
                    <a:pt x="6" y="272"/>
                  </a:lnTo>
                  <a:lnTo>
                    <a:pt x="13" y="292"/>
                  </a:lnTo>
                  <a:lnTo>
                    <a:pt x="23" y="312"/>
                  </a:lnTo>
                  <a:lnTo>
                    <a:pt x="35" y="331"/>
                  </a:lnTo>
                  <a:lnTo>
                    <a:pt x="51" y="352"/>
                  </a:lnTo>
                  <a:lnTo>
                    <a:pt x="51" y="352"/>
                  </a:lnTo>
                  <a:lnTo>
                    <a:pt x="60" y="363"/>
                  </a:lnTo>
                  <a:lnTo>
                    <a:pt x="69" y="370"/>
                  </a:lnTo>
                  <a:lnTo>
                    <a:pt x="78" y="378"/>
                  </a:lnTo>
                  <a:lnTo>
                    <a:pt x="89" y="385"/>
                  </a:lnTo>
                  <a:lnTo>
                    <a:pt x="99" y="391"/>
                  </a:lnTo>
                  <a:lnTo>
                    <a:pt x="111" y="397"/>
                  </a:lnTo>
                  <a:lnTo>
                    <a:pt x="134" y="406"/>
                  </a:lnTo>
                  <a:lnTo>
                    <a:pt x="158" y="412"/>
                  </a:lnTo>
                  <a:lnTo>
                    <a:pt x="183" y="416"/>
                  </a:lnTo>
                  <a:lnTo>
                    <a:pt x="208" y="417"/>
                  </a:lnTo>
                  <a:lnTo>
                    <a:pt x="233" y="419"/>
                  </a:lnTo>
                  <a:lnTo>
                    <a:pt x="233" y="419"/>
                  </a:lnTo>
                  <a:lnTo>
                    <a:pt x="257" y="419"/>
                  </a:lnTo>
                  <a:lnTo>
                    <a:pt x="282" y="416"/>
                  </a:lnTo>
                  <a:lnTo>
                    <a:pt x="305" y="414"/>
                  </a:lnTo>
                  <a:lnTo>
                    <a:pt x="327" y="408"/>
                  </a:lnTo>
                  <a:lnTo>
                    <a:pt x="348" y="400"/>
                  </a:lnTo>
                  <a:lnTo>
                    <a:pt x="367" y="390"/>
                  </a:lnTo>
                  <a:lnTo>
                    <a:pt x="387" y="376"/>
                  </a:lnTo>
                  <a:lnTo>
                    <a:pt x="407" y="359"/>
                  </a:lnTo>
                  <a:lnTo>
                    <a:pt x="407" y="359"/>
                  </a:lnTo>
                  <a:lnTo>
                    <a:pt x="420" y="344"/>
                  </a:lnTo>
                  <a:lnTo>
                    <a:pt x="431" y="329"/>
                  </a:lnTo>
                  <a:lnTo>
                    <a:pt x="441" y="313"/>
                  </a:lnTo>
                  <a:lnTo>
                    <a:pt x="450" y="296"/>
                  </a:lnTo>
                  <a:lnTo>
                    <a:pt x="456" y="278"/>
                  </a:lnTo>
                  <a:lnTo>
                    <a:pt x="460" y="259"/>
                  </a:lnTo>
                  <a:lnTo>
                    <a:pt x="463" y="240"/>
                  </a:lnTo>
                  <a:lnTo>
                    <a:pt x="464" y="221"/>
                  </a:lnTo>
                  <a:lnTo>
                    <a:pt x="464" y="221"/>
                  </a:lnTo>
                  <a:lnTo>
                    <a:pt x="464" y="202"/>
                  </a:lnTo>
                  <a:lnTo>
                    <a:pt x="462" y="183"/>
                  </a:lnTo>
                  <a:lnTo>
                    <a:pt x="459" y="168"/>
                  </a:lnTo>
                  <a:lnTo>
                    <a:pt x="454" y="153"/>
                  </a:lnTo>
                  <a:lnTo>
                    <a:pt x="447" y="138"/>
                  </a:lnTo>
                  <a:lnTo>
                    <a:pt x="438" y="123"/>
                  </a:lnTo>
                  <a:lnTo>
                    <a:pt x="427" y="109"/>
                  </a:lnTo>
                  <a:lnTo>
                    <a:pt x="416" y="94"/>
                  </a:lnTo>
                  <a:lnTo>
                    <a:pt x="416" y="94"/>
                  </a:lnTo>
                  <a:close/>
                  <a:moveTo>
                    <a:pt x="399" y="293"/>
                  </a:moveTo>
                  <a:lnTo>
                    <a:pt x="399" y="293"/>
                  </a:lnTo>
                  <a:lnTo>
                    <a:pt x="387" y="309"/>
                  </a:lnTo>
                  <a:lnTo>
                    <a:pt x="375" y="325"/>
                  </a:lnTo>
                  <a:lnTo>
                    <a:pt x="361" y="338"/>
                  </a:lnTo>
                  <a:lnTo>
                    <a:pt x="345" y="349"/>
                  </a:lnTo>
                  <a:lnTo>
                    <a:pt x="329" y="359"/>
                  </a:lnTo>
                  <a:lnTo>
                    <a:pt x="311" y="365"/>
                  </a:lnTo>
                  <a:lnTo>
                    <a:pt x="293" y="370"/>
                  </a:lnTo>
                  <a:lnTo>
                    <a:pt x="272" y="373"/>
                  </a:lnTo>
                  <a:lnTo>
                    <a:pt x="272" y="373"/>
                  </a:lnTo>
                  <a:lnTo>
                    <a:pt x="234" y="374"/>
                  </a:lnTo>
                  <a:lnTo>
                    <a:pt x="213" y="373"/>
                  </a:lnTo>
                  <a:lnTo>
                    <a:pt x="193" y="372"/>
                  </a:lnTo>
                  <a:lnTo>
                    <a:pt x="174" y="369"/>
                  </a:lnTo>
                  <a:lnTo>
                    <a:pt x="154" y="364"/>
                  </a:lnTo>
                  <a:lnTo>
                    <a:pt x="136" y="357"/>
                  </a:lnTo>
                  <a:lnTo>
                    <a:pt x="119" y="348"/>
                  </a:lnTo>
                  <a:lnTo>
                    <a:pt x="119" y="348"/>
                  </a:lnTo>
                  <a:lnTo>
                    <a:pt x="99" y="332"/>
                  </a:lnTo>
                  <a:lnTo>
                    <a:pt x="90" y="325"/>
                  </a:lnTo>
                  <a:lnTo>
                    <a:pt x="82" y="317"/>
                  </a:lnTo>
                  <a:lnTo>
                    <a:pt x="76" y="309"/>
                  </a:lnTo>
                  <a:lnTo>
                    <a:pt x="69" y="300"/>
                  </a:lnTo>
                  <a:lnTo>
                    <a:pt x="64" y="291"/>
                  </a:lnTo>
                  <a:lnTo>
                    <a:pt x="60" y="281"/>
                  </a:lnTo>
                  <a:lnTo>
                    <a:pt x="52" y="262"/>
                  </a:lnTo>
                  <a:lnTo>
                    <a:pt x="48" y="241"/>
                  </a:lnTo>
                  <a:lnTo>
                    <a:pt x="46" y="219"/>
                  </a:lnTo>
                  <a:lnTo>
                    <a:pt x="46" y="194"/>
                  </a:lnTo>
                  <a:lnTo>
                    <a:pt x="46" y="194"/>
                  </a:lnTo>
                  <a:lnTo>
                    <a:pt x="47" y="176"/>
                  </a:lnTo>
                  <a:lnTo>
                    <a:pt x="51" y="159"/>
                  </a:lnTo>
                  <a:lnTo>
                    <a:pt x="56" y="142"/>
                  </a:lnTo>
                  <a:lnTo>
                    <a:pt x="64" y="127"/>
                  </a:lnTo>
                  <a:lnTo>
                    <a:pt x="73" y="114"/>
                  </a:lnTo>
                  <a:lnTo>
                    <a:pt x="83" y="101"/>
                  </a:lnTo>
                  <a:lnTo>
                    <a:pt x="95" y="90"/>
                  </a:lnTo>
                  <a:lnTo>
                    <a:pt x="108" y="81"/>
                  </a:lnTo>
                  <a:lnTo>
                    <a:pt x="121" y="72"/>
                  </a:lnTo>
                  <a:lnTo>
                    <a:pt x="137" y="64"/>
                  </a:lnTo>
                  <a:lnTo>
                    <a:pt x="153" y="59"/>
                  </a:lnTo>
                  <a:lnTo>
                    <a:pt x="168" y="54"/>
                  </a:lnTo>
                  <a:lnTo>
                    <a:pt x="186" y="50"/>
                  </a:lnTo>
                  <a:lnTo>
                    <a:pt x="203" y="47"/>
                  </a:lnTo>
                  <a:lnTo>
                    <a:pt x="220" y="46"/>
                  </a:lnTo>
                  <a:lnTo>
                    <a:pt x="237" y="46"/>
                  </a:lnTo>
                  <a:lnTo>
                    <a:pt x="237" y="46"/>
                  </a:lnTo>
                  <a:lnTo>
                    <a:pt x="265" y="54"/>
                  </a:lnTo>
                  <a:lnTo>
                    <a:pt x="293" y="62"/>
                  </a:lnTo>
                  <a:lnTo>
                    <a:pt x="307" y="67"/>
                  </a:lnTo>
                  <a:lnTo>
                    <a:pt x="320" y="73"/>
                  </a:lnTo>
                  <a:lnTo>
                    <a:pt x="333" y="81"/>
                  </a:lnTo>
                  <a:lnTo>
                    <a:pt x="346" y="90"/>
                  </a:lnTo>
                  <a:lnTo>
                    <a:pt x="346" y="90"/>
                  </a:lnTo>
                  <a:lnTo>
                    <a:pt x="361" y="104"/>
                  </a:lnTo>
                  <a:lnTo>
                    <a:pt x="375" y="118"/>
                  </a:lnTo>
                  <a:lnTo>
                    <a:pt x="387" y="134"/>
                  </a:lnTo>
                  <a:lnTo>
                    <a:pt x="392" y="142"/>
                  </a:lnTo>
                  <a:lnTo>
                    <a:pt x="396" y="151"/>
                  </a:lnTo>
                  <a:lnTo>
                    <a:pt x="396" y="151"/>
                  </a:lnTo>
                  <a:lnTo>
                    <a:pt x="400" y="157"/>
                  </a:lnTo>
                  <a:lnTo>
                    <a:pt x="404" y="164"/>
                  </a:lnTo>
                  <a:lnTo>
                    <a:pt x="409" y="170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8" y="179"/>
                  </a:lnTo>
                  <a:lnTo>
                    <a:pt x="421" y="185"/>
                  </a:lnTo>
                  <a:lnTo>
                    <a:pt x="422" y="191"/>
                  </a:lnTo>
                  <a:lnTo>
                    <a:pt x="422" y="199"/>
                  </a:lnTo>
                  <a:lnTo>
                    <a:pt x="421" y="216"/>
                  </a:lnTo>
                  <a:lnTo>
                    <a:pt x="418" y="236"/>
                  </a:lnTo>
                  <a:lnTo>
                    <a:pt x="413" y="254"/>
                  </a:lnTo>
                  <a:lnTo>
                    <a:pt x="408" y="271"/>
                  </a:lnTo>
                  <a:lnTo>
                    <a:pt x="403" y="285"/>
                  </a:lnTo>
                  <a:lnTo>
                    <a:pt x="399" y="293"/>
                  </a:lnTo>
                  <a:lnTo>
                    <a:pt x="399" y="29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69" name="组合 568"/>
          <p:cNvGrpSpPr/>
          <p:nvPr/>
        </p:nvGrpSpPr>
        <p:grpSpPr>
          <a:xfrm rot="13824713">
            <a:off x="4792316" y="5941241"/>
            <a:ext cx="941917" cy="827617"/>
            <a:chOff x="6208713" y="1243013"/>
            <a:chExt cx="706438" cy="620713"/>
          </a:xfrm>
          <a:solidFill>
            <a:schemeClr val="tx1"/>
          </a:solidFill>
        </p:grpSpPr>
        <p:sp>
          <p:nvSpPr>
            <p:cNvPr id="570" name="Freeform 804"/>
            <p:cNvSpPr/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1" name="Freeform 805"/>
            <p:cNvSpPr/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2" name="Freeform 806"/>
            <p:cNvSpPr/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3" name="Freeform 807"/>
            <p:cNvSpPr/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4" name="Freeform 809"/>
            <p:cNvSpPr/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5" name="Freeform 810"/>
            <p:cNvSpPr/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6" name="Freeform 811"/>
            <p:cNvSpPr/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7" name="Freeform 812"/>
            <p:cNvSpPr/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8" name="Freeform 813"/>
            <p:cNvSpPr/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9" name="Freeform 814"/>
            <p:cNvSpPr/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0" name="Freeform 815"/>
            <p:cNvSpPr/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1" name="Freeform 816"/>
            <p:cNvSpPr/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2" name="Freeform 817"/>
            <p:cNvSpPr/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3" name="Freeform 818"/>
            <p:cNvSpPr/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4" name="Freeform 821"/>
            <p:cNvSpPr/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5" name="Freeform 822"/>
            <p:cNvSpPr/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6" name="Freeform 823"/>
            <p:cNvSpPr/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7" name="Freeform 824"/>
            <p:cNvSpPr/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8" name="Freeform 825"/>
            <p:cNvSpPr/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9" name="Freeform 826"/>
            <p:cNvSpPr/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0" name="Freeform 827"/>
            <p:cNvSpPr/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1" name="Freeform 828"/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2" name="Freeform 829"/>
            <p:cNvSpPr/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3" name="Freeform 830"/>
            <p:cNvSpPr/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4" name="Freeform 831"/>
            <p:cNvSpPr/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95" name="组合 594"/>
          <p:cNvGrpSpPr/>
          <p:nvPr/>
        </p:nvGrpSpPr>
        <p:grpSpPr>
          <a:xfrm rot="11485432">
            <a:off x="7097786" y="5719397"/>
            <a:ext cx="941917" cy="827617"/>
            <a:chOff x="6208713" y="1243013"/>
            <a:chExt cx="706438" cy="620713"/>
          </a:xfrm>
          <a:solidFill>
            <a:schemeClr val="tx1"/>
          </a:solidFill>
        </p:grpSpPr>
        <p:sp>
          <p:nvSpPr>
            <p:cNvPr id="596" name="Freeform 804"/>
            <p:cNvSpPr/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7" name="Freeform 805"/>
            <p:cNvSpPr/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8" name="Freeform 806"/>
            <p:cNvSpPr/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9" name="Freeform 807"/>
            <p:cNvSpPr/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0" name="Freeform 809"/>
            <p:cNvSpPr/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1" name="Freeform 810"/>
            <p:cNvSpPr/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2" name="Freeform 811"/>
            <p:cNvSpPr/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3" name="Freeform 812"/>
            <p:cNvSpPr/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4" name="Freeform 813"/>
            <p:cNvSpPr/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5" name="Freeform 814"/>
            <p:cNvSpPr/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6" name="Freeform 815"/>
            <p:cNvSpPr/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7" name="Freeform 816"/>
            <p:cNvSpPr/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8" name="Freeform 817"/>
            <p:cNvSpPr/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9" name="Freeform 818"/>
            <p:cNvSpPr/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0" name="Freeform 821"/>
            <p:cNvSpPr/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1" name="Freeform 822"/>
            <p:cNvSpPr/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2" name="Freeform 823"/>
            <p:cNvSpPr/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3" name="Freeform 824"/>
            <p:cNvSpPr/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4" name="Freeform 825"/>
            <p:cNvSpPr/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5" name="Freeform 826"/>
            <p:cNvSpPr/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6" name="Freeform 827"/>
            <p:cNvSpPr/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7" name="Freeform 828"/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8" name="Freeform 829"/>
            <p:cNvSpPr/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9" name="Freeform 830"/>
            <p:cNvSpPr/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0" name="Freeform 831"/>
            <p:cNvSpPr/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621" name="组合 620"/>
          <p:cNvGrpSpPr/>
          <p:nvPr/>
        </p:nvGrpSpPr>
        <p:grpSpPr>
          <a:xfrm rot="14941945">
            <a:off x="2934476" y="5649293"/>
            <a:ext cx="941917" cy="827617"/>
            <a:chOff x="6208713" y="1243013"/>
            <a:chExt cx="706438" cy="620713"/>
          </a:xfrm>
          <a:solidFill>
            <a:schemeClr val="tx1"/>
          </a:solidFill>
        </p:grpSpPr>
        <p:sp>
          <p:nvSpPr>
            <p:cNvPr id="622" name="Freeform 804"/>
            <p:cNvSpPr/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3" name="Freeform 805"/>
            <p:cNvSpPr/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4" name="Freeform 806"/>
            <p:cNvSpPr/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5" name="Freeform 807"/>
            <p:cNvSpPr/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6" name="Freeform 809"/>
            <p:cNvSpPr/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7" name="Freeform 810"/>
            <p:cNvSpPr/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8" name="Freeform 811"/>
            <p:cNvSpPr/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9" name="Freeform 812"/>
            <p:cNvSpPr/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0" name="Freeform 813"/>
            <p:cNvSpPr/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1" name="Freeform 814"/>
            <p:cNvSpPr/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2" name="Freeform 815"/>
            <p:cNvSpPr/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3" name="Freeform 816"/>
            <p:cNvSpPr/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4" name="Freeform 817"/>
            <p:cNvSpPr/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5" name="Freeform 818"/>
            <p:cNvSpPr/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6" name="Freeform 821"/>
            <p:cNvSpPr/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7" name="Freeform 822"/>
            <p:cNvSpPr/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8" name="Freeform 823"/>
            <p:cNvSpPr/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9" name="Freeform 824"/>
            <p:cNvSpPr/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0" name="Freeform 825"/>
            <p:cNvSpPr/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1" name="Freeform 826"/>
            <p:cNvSpPr/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2" name="Freeform 827"/>
            <p:cNvSpPr/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3" name="Freeform 828"/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4" name="Freeform 829"/>
            <p:cNvSpPr/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5" name="Freeform 830"/>
            <p:cNvSpPr/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6" name="Freeform 831"/>
            <p:cNvSpPr/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  <p:bldP spid="387" grpId="0"/>
      <p:bldP spid="388" grpId="0"/>
      <p:bldP spid="3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76821" y="2423823"/>
            <a:ext cx="4540704" cy="1074057"/>
            <a:chOff x="3659868" y="841828"/>
            <a:chExt cx="4540704" cy="1074057"/>
          </a:xfrm>
        </p:grpSpPr>
        <p:sp>
          <p:nvSpPr>
            <p:cNvPr id="11" name="任意多边形 10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4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93"/>
              <p:cNvSpPr/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94"/>
              <p:cNvSpPr/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95"/>
              <p:cNvSpPr/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96"/>
              <p:cNvSpPr/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97"/>
              <p:cNvSpPr/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8"/>
              <p:cNvSpPr/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9"/>
              <p:cNvSpPr/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00"/>
              <p:cNvSpPr/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1"/>
              <p:cNvSpPr/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02"/>
              <p:cNvSpPr/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03"/>
              <p:cNvSpPr/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4"/>
              <p:cNvSpPr/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05"/>
              <p:cNvSpPr/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06"/>
              <p:cNvSpPr/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7"/>
              <p:cNvSpPr/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08"/>
              <p:cNvSpPr/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9"/>
              <p:cNvSpPr/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10"/>
              <p:cNvSpPr/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11"/>
              <p:cNvSpPr/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12"/>
              <p:cNvSpPr/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13"/>
              <p:cNvSpPr/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14"/>
              <p:cNvSpPr/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5"/>
              <p:cNvSpPr/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16"/>
              <p:cNvSpPr/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17"/>
              <p:cNvSpPr/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18"/>
              <p:cNvSpPr/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9"/>
              <p:cNvSpPr/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20"/>
              <p:cNvSpPr/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21"/>
              <p:cNvSpPr/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22"/>
              <p:cNvSpPr/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23"/>
              <p:cNvSpPr/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24"/>
              <p:cNvSpPr/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25"/>
              <p:cNvSpPr/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26"/>
              <p:cNvSpPr/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27"/>
              <p:cNvSpPr/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28"/>
              <p:cNvSpPr/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9"/>
              <p:cNvSpPr/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30"/>
              <p:cNvSpPr/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31"/>
              <p:cNvSpPr/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2"/>
              <p:cNvSpPr/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33"/>
              <p:cNvSpPr/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34"/>
              <p:cNvSpPr/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35"/>
              <p:cNvSpPr/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6"/>
              <p:cNvSpPr/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37"/>
              <p:cNvSpPr/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38"/>
              <p:cNvSpPr/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25523" y="1179030"/>
              <a:ext cx="1562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 smtClean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致谢</a:t>
              </a:r>
              <a:endParaRPr lang="zh-CN" altLang="en-US" sz="3600" dirty="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23927" y="1058662"/>
            <a:ext cx="1299228" cy="1490083"/>
            <a:chOff x="4427538" y="954088"/>
            <a:chExt cx="3333750" cy="3729038"/>
          </a:xfrm>
        </p:grpSpPr>
        <p:sp>
          <p:nvSpPr>
            <p:cNvPr id="63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3776821" y="4334715"/>
            <a:ext cx="633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白嫖还想我谢谢你？</a:t>
            </a:r>
            <a:endParaRPr lang="zh-CN" altLang="en-US" sz="4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920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42" y="859125"/>
            <a:ext cx="3421122" cy="3902593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7" y="3422303"/>
            <a:ext cx="1425580" cy="1152710"/>
          </a:xfrm>
          <a:prstGeom prst="rect">
            <a:avLst/>
          </a:prstGeom>
        </p:spPr>
      </p:pic>
      <p:grpSp>
        <p:nvGrpSpPr>
          <p:cNvPr id="29" name="Group 4"/>
          <p:cNvGrpSpPr/>
          <p:nvPr/>
        </p:nvGrpSpPr>
        <p:grpSpPr>
          <a:xfrm>
            <a:off x="4941285" y="5199324"/>
            <a:ext cx="2773278" cy="492443"/>
            <a:chOff x="4546346" y="4929738"/>
            <a:chExt cx="2628836" cy="466910"/>
          </a:xfrm>
        </p:grpSpPr>
        <p:sp>
          <p:nvSpPr>
            <p:cNvPr id="30" name="TextBox 29"/>
            <p:cNvSpPr txBox="1"/>
            <p:nvPr/>
          </p:nvSpPr>
          <p:spPr>
            <a:xfrm>
              <a:off x="4546346" y="4929738"/>
              <a:ext cx="2628836" cy="4669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3200" spc="2000" dirty="0" smtClean="0">
                  <a:solidFill>
                    <a:schemeClr val="accent5">
                      <a:lumMod val="75000"/>
                    </a:schemeClr>
                  </a:solidFill>
                  <a:latin typeface="Microsoft YaHei"/>
                  <a:ea typeface="Microsoft YaHei"/>
                </a:rPr>
                <a:t>系统简介</a:t>
              </a:r>
              <a:endParaRPr lang="en-US" sz="1200" spc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8617726" y="5378171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857518" y="5442814"/>
            <a:ext cx="4735327" cy="35847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  <a:gd name="connsiteX0" fmla="*/ 409683 w 4877876"/>
              <a:gd name="connsiteY0" fmla="*/ 0 h 312587"/>
              <a:gd name="connsiteX1" fmla="*/ 596970 w 4877876"/>
              <a:gd name="connsiteY1" fmla="*/ 312302 h 312587"/>
              <a:gd name="connsiteX2" fmla="*/ 4877876 w 4877876"/>
              <a:gd name="connsiteY2" fmla="*/ 233628 h 3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7876" h="312587">
                <a:moveTo>
                  <a:pt x="409683" y="0"/>
                </a:moveTo>
                <a:cubicBezTo>
                  <a:pt x="-207797" y="38897"/>
                  <a:pt x="-112781" y="322832"/>
                  <a:pt x="596970" y="312302"/>
                </a:cubicBezTo>
                <a:lnTo>
                  <a:pt x="4877876" y="233628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4"/>
          <a:srcRect r="85000"/>
          <a:stretch/>
        </p:blipFill>
        <p:spPr>
          <a:xfrm>
            <a:off x="2917371" y="5327980"/>
            <a:ext cx="1071316" cy="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984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98" name="文本框 3"/>
          <p:cNvSpPr txBox="1"/>
          <p:nvPr/>
        </p:nvSpPr>
        <p:spPr>
          <a:xfrm flipH="1">
            <a:off x="3561108" y="370931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抄表器简介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1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33" y="4003679"/>
            <a:ext cx="2310868" cy="2613774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1"/>
          <a:stretch/>
        </p:blipFill>
        <p:spPr>
          <a:xfrm>
            <a:off x="5095315" y="4145323"/>
            <a:ext cx="1385527" cy="2168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5029" y="1611086"/>
            <a:ext cx="10145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 smtClean="0"/>
              <a:t>基于图像处理的抄表器：</a:t>
            </a:r>
            <a:endParaRPr lang="en-US" altLang="zh-CN" sz="2400" b="1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抄表器利用摄像头采集仪表图像，经过内部程序处理并识别图像，提取出读数信息，再传回远程中心。</a:t>
            </a:r>
            <a:endParaRPr lang="zh-CN" altLang="en-US" sz="2400" dirty="0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" y="5627971"/>
            <a:ext cx="3919404" cy="1070177"/>
          </a:xfrm>
          <a:prstGeom prst="rect">
            <a:avLst/>
          </a:prstGeom>
        </p:spPr>
      </p:pic>
      <p:sp>
        <p:nvSpPr>
          <p:cNvPr id="126" name="文本框 5"/>
          <p:cNvSpPr txBox="1"/>
          <p:nvPr/>
        </p:nvSpPr>
        <p:spPr>
          <a:xfrm>
            <a:off x="1323245" y="5787626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392F2F"/>
                </a:solidFill>
                <a:latin typeface="+mj-ea"/>
                <a:ea typeface="+mj-ea"/>
                <a:cs typeface="Aharoni" panose="02010803020104030203" pitchFamily="2" charset="-79"/>
              </a:rPr>
              <a:t>数字识别</a:t>
            </a:r>
            <a:endParaRPr lang="zh-CN" altLang="en-US" sz="3200" b="1" dirty="0">
              <a:solidFill>
                <a:srgbClr val="392F2F"/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" y="4557794"/>
            <a:ext cx="3919404" cy="1070177"/>
          </a:xfrm>
          <a:prstGeom prst="rect">
            <a:avLst/>
          </a:prstGeom>
        </p:spPr>
      </p:pic>
      <p:sp>
        <p:nvSpPr>
          <p:cNvPr id="128" name="文本框 5"/>
          <p:cNvSpPr txBox="1"/>
          <p:nvPr/>
        </p:nvSpPr>
        <p:spPr>
          <a:xfrm>
            <a:off x="1323245" y="4717449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392F2F"/>
                </a:solidFill>
                <a:latin typeface="+mn-ea"/>
                <a:cs typeface="Aharoni" panose="02010803020104030203" pitchFamily="2" charset="-79"/>
              </a:rPr>
              <a:t>图像</a:t>
            </a:r>
            <a:r>
              <a:rPr lang="zh-CN" altLang="en-US" sz="3200" b="1" dirty="0">
                <a:solidFill>
                  <a:srgbClr val="392F2F"/>
                </a:solidFill>
                <a:latin typeface="+mn-ea"/>
                <a:cs typeface="Aharoni" panose="02010803020104030203" pitchFamily="2" charset="-79"/>
              </a:rPr>
              <a:t>处理</a:t>
            </a: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" y="3487617"/>
            <a:ext cx="3919404" cy="1070177"/>
          </a:xfrm>
          <a:prstGeom prst="rect">
            <a:avLst/>
          </a:prstGeom>
        </p:spPr>
      </p:pic>
      <p:sp>
        <p:nvSpPr>
          <p:cNvPr id="130" name="文本框 5"/>
          <p:cNvSpPr txBox="1"/>
          <p:nvPr/>
        </p:nvSpPr>
        <p:spPr>
          <a:xfrm>
            <a:off x="1323245" y="3647272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92F2F"/>
                </a:solidFill>
                <a:latin typeface="宋体" pitchFamily="2" charset="-122"/>
                <a:ea typeface="宋体" pitchFamily="2" charset="-122"/>
                <a:cs typeface="Aharoni" panose="02010803020104030203" pitchFamily="2" charset="-79"/>
              </a:rPr>
              <a:t>图像采集</a:t>
            </a: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110" y="3487617"/>
            <a:ext cx="3919404" cy="1070177"/>
          </a:xfrm>
          <a:prstGeom prst="rect">
            <a:avLst/>
          </a:prstGeom>
        </p:spPr>
      </p:pic>
      <p:sp>
        <p:nvSpPr>
          <p:cNvPr id="132" name="文本框 5"/>
          <p:cNvSpPr txBox="1"/>
          <p:nvPr/>
        </p:nvSpPr>
        <p:spPr>
          <a:xfrm flipH="1">
            <a:off x="8223188" y="3642908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92F2F"/>
                </a:solidFill>
                <a:latin typeface="宋体" pitchFamily="2" charset="-122"/>
                <a:ea typeface="宋体" pitchFamily="2" charset="-122"/>
                <a:cs typeface="Aharoni" panose="02010803020104030203" pitchFamily="2" charset="-79"/>
              </a:rPr>
              <a:t>按键</a:t>
            </a:r>
            <a:r>
              <a:rPr lang="zh-CN" altLang="en-US" sz="3200" b="1" dirty="0" smtClean="0">
                <a:solidFill>
                  <a:srgbClr val="392F2F"/>
                </a:solidFill>
                <a:latin typeface="宋体" pitchFamily="2" charset="-122"/>
                <a:ea typeface="宋体" pitchFamily="2" charset="-122"/>
                <a:cs typeface="Aharoni" panose="02010803020104030203" pitchFamily="2" charset="-79"/>
              </a:rPr>
              <a:t>交互</a:t>
            </a:r>
            <a:endParaRPr lang="zh-CN" altLang="en-US" sz="3200" b="1" dirty="0">
              <a:solidFill>
                <a:srgbClr val="392F2F"/>
              </a:solidFill>
              <a:latin typeface="宋体" pitchFamily="2" charset="-122"/>
              <a:ea typeface="宋体" pitchFamily="2" charset="-122"/>
              <a:cs typeface="Aharoni" panose="02010803020104030203" pitchFamily="2" charset="-79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110" y="4557794"/>
            <a:ext cx="3919404" cy="1070177"/>
          </a:xfrm>
          <a:prstGeom prst="rect">
            <a:avLst/>
          </a:prstGeom>
        </p:spPr>
      </p:pic>
      <p:sp>
        <p:nvSpPr>
          <p:cNvPr id="134" name="文本框 5"/>
          <p:cNvSpPr txBox="1"/>
          <p:nvPr/>
        </p:nvSpPr>
        <p:spPr>
          <a:xfrm flipH="1">
            <a:off x="8223188" y="4713085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92F2F"/>
                </a:solidFill>
                <a:latin typeface="宋体" pitchFamily="2" charset="-122"/>
                <a:ea typeface="宋体" pitchFamily="2" charset="-122"/>
                <a:cs typeface="Aharoni" panose="02010803020104030203" pitchFamily="2" charset="-79"/>
              </a:rPr>
              <a:t>显示控制</a:t>
            </a: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110" y="5627971"/>
            <a:ext cx="3919404" cy="1070177"/>
          </a:xfrm>
          <a:prstGeom prst="rect">
            <a:avLst/>
          </a:prstGeom>
        </p:spPr>
      </p:pic>
      <p:sp>
        <p:nvSpPr>
          <p:cNvPr id="136" name="文本框 5"/>
          <p:cNvSpPr txBox="1"/>
          <p:nvPr/>
        </p:nvSpPr>
        <p:spPr>
          <a:xfrm flipH="1">
            <a:off x="8223188" y="5783262"/>
            <a:ext cx="210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92F2F"/>
                </a:solidFill>
                <a:latin typeface="宋体" pitchFamily="2" charset="-122"/>
                <a:ea typeface="宋体" pitchFamily="2" charset="-122"/>
                <a:cs typeface="Aharoni" panose="02010803020104030203" pitchFamily="2" charset="-79"/>
              </a:rPr>
              <a:t>远程通信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 animBg="1"/>
      <p:bldP spid="2" grpId="0"/>
      <p:bldP spid="126" grpId="0"/>
      <p:bldP spid="128" grpId="0"/>
      <p:bldP spid="130" grpId="0"/>
      <p:bldP spid="132" grpId="0"/>
      <p:bldP spid="134" grpId="0"/>
      <p:bldP spid="1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 flipH="1">
            <a:off x="3561108" y="370931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系统整体结构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1" t="11357" r="19670" b="13766"/>
          <a:stretch/>
        </p:blipFill>
        <p:spPr>
          <a:xfrm>
            <a:off x="1413172" y="3655387"/>
            <a:ext cx="560870" cy="6949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50" y="2736884"/>
            <a:ext cx="1407755" cy="12085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10895" r="6953" b="10055"/>
          <a:stretch/>
        </p:blipFill>
        <p:spPr>
          <a:xfrm>
            <a:off x="2815991" y="4166183"/>
            <a:ext cx="2021671" cy="10350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82" y="2636305"/>
            <a:ext cx="1727201" cy="1727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08" y="2730274"/>
            <a:ext cx="2027422" cy="1488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8232" y="3192453"/>
            <a:ext cx="146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无线网</a:t>
            </a:r>
            <a:endParaRPr lang="zh-CN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68148" y="4428879"/>
            <a:ext cx="83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+</a:t>
            </a:r>
            <a:endParaRPr lang="zh-CN" altLang="en-US" sz="3600" b="1" dirty="0"/>
          </a:p>
        </p:txBody>
      </p:sp>
      <p:sp>
        <p:nvSpPr>
          <p:cNvPr id="20" name="任意多边形 19"/>
          <p:cNvSpPr/>
          <p:nvPr/>
        </p:nvSpPr>
        <p:spPr>
          <a:xfrm>
            <a:off x="7678056" y="2839807"/>
            <a:ext cx="1998106" cy="740410"/>
          </a:xfrm>
          <a:custGeom>
            <a:avLst/>
            <a:gdLst>
              <a:gd name="connsiteX0" fmla="*/ 0 w 1465943"/>
              <a:gd name="connsiteY0" fmla="*/ 643593 h 1363761"/>
              <a:gd name="connsiteX1" fmla="*/ 580572 w 1465943"/>
              <a:gd name="connsiteY1" fmla="*/ 19479 h 1363761"/>
              <a:gd name="connsiteX2" fmla="*/ 928914 w 1465943"/>
              <a:gd name="connsiteY2" fmla="*/ 1296736 h 1363761"/>
              <a:gd name="connsiteX3" fmla="*/ 1465943 w 1465943"/>
              <a:gd name="connsiteY3" fmla="*/ 1166108 h 136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5943" h="1363761">
                <a:moveTo>
                  <a:pt x="0" y="643593"/>
                </a:moveTo>
                <a:cubicBezTo>
                  <a:pt x="212876" y="277107"/>
                  <a:pt x="425753" y="-89378"/>
                  <a:pt x="580572" y="19479"/>
                </a:cubicBezTo>
                <a:cubicBezTo>
                  <a:pt x="735391" y="128336"/>
                  <a:pt x="781352" y="1105631"/>
                  <a:pt x="928914" y="1296736"/>
                </a:cubicBezTo>
                <a:cubicBezTo>
                  <a:pt x="1076476" y="1487841"/>
                  <a:pt x="1342572" y="1214489"/>
                  <a:pt x="1465943" y="1166108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4400529" y="2839807"/>
            <a:ext cx="1877703" cy="442793"/>
          </a:xfrm>
          <a:custGeom>
            <a:avLst/>
            <a:gdLst>
              <a:gd name="connsiteX0" fmla="*/ 0 w 1465943"/>
              <a:gd name="connsiteY0" fmla="*/ 643593 h 1363761"/>
              <a:gd name="connsiteX1" fmla="*/ 580572 w 1465943"/>
              <a:gd name="connsiteY1" fmla="*/ 19479 h 1363761"/>
              <a:gd name="connsiteX2" fmla="*/ 928914 w 1465943"/>
              <a:gd name="connsiteY2" fmla="*/ 1296736 h 1363761"/>
              <a:gd name="connsiteX3" fmla="*/ 1465943 w 1465943"/>
              <a:gd name="connsiteY3" fmla="*/ 1166108 h 136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5943" h="1363761">
                <a:moveTo>
                  <a:pt x="0" y="643593"/>
                </a:moveTo>
                <a:cubicBezTo>
                  <a:pt x="212876" y="277107"/>
                  <a:pt x="425753" y="-89378"/>
                  <a:pt x="580572" y="19479"/>
                </a:cubicBezTo>
                <a:cubicBezTo>
                  <a:pt x="735391" y="128336"/>
                  <a:pt x="781352" y="1105631"/>
                  <a:pt x="928914" y="1296736"/>
                </a:cubicBezTo>
                <a:cubicBezTo>
                  <a:pt x="1076476" y="1487841"/>
                  <a:pt x="1342572" y="1214489"/>
                  <a:pt x="1465943" y="1166108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stCxn id="8" idx="1"/>
          </p:cNvCxnSpPr>
          <p:nvPr/>
        </p:nvCxnSpPr>
        <p:spPr>
          <a:xfrm flipH="1">
            <a:off x="1974042" y="3341136"/>
            <a:ext cx="1148908" cy="314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974044" y="3580217"/>
            <a:ext cx="1360722" cy="770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标注 25"/>
          <p:cNvSpPr/>
          <p:nvPr/>
        </p:nvSpPr>
        <p:spPr>
          <a:xfrm>
            <a:off x="1186992" y="1541740"/>
            <a:ext cx="2231118" cy="1388351"/>
          </a:xfrm>
          <a:prstGeom prst="wedgeRectCallout">
            <a:avLst>
              <a:gd name="adj1" fmla="val 39016"/>
              <a:gd name="adj2" fmla="val 677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24248" y="1483684"/>
            <a:ext cx="2448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</a:t>
            </a:r>
            <a:r>
              <a:rPr lang="zh-CN" altLang="en-US" sz="2000" dirty="0" smtClean="0"/>
              <a:t>采集仪表图像</a:t>
            </a:r>
            <a:endParaRPr lang="zh-CN" altLang="en-US" sz="2000" dirty="0"/>
          </a:p>
        </p:txBody>
      </p:sp>
      <p:pic>
        <p:nvPicPr>
          <p:cNvPr id="28" name="图片 2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4" b="10696"/>
          <a:stretch/>
        </p:blipFill>
        <p:spPr bwMode="auto">
          <a:xfrm>
            <a:off x="1602217" y="1895928"/>
            <a:ext cx="1400668" cy="943879"/>
          </a:xfrm>
          <a:prstGeom prst="rect">
            <a:avLst/>
          </a:prstGeom>
          <a:noFill/>
        </p:spPr>
      </p:pic>
      <p:sp>
        <p:nvSpPr>
          <p:cNvPr id="29" name="矩形标注 28"/>
          <p:cNvSpPr/>
          <p:nvPr/>
        </p:nvSpPr>
        <p:spPr>
          <a:xfrm>
            <a:off x="3334766" y="5422868"/>
            <a:ext cx="3904175" cy="1044398"/>
          </a:xfrm>
          <a:prstGeom prst="wedgeRectCallout">
            <a:avLst>
              <a:gd name="adj1" fmla="val -22122"/>
              <a:gd name="adj2" fmla="val -654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365516" y="5483402"/>
            <a:ext cx="2070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树莓</a:t>
            </a:r>
            <a:r>
              <a:rPr lang="zh-CN" altLang="en-US" sz="2000" dirty="0" smtClean="0"/>
              <a:t>派做控制器，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语言编程识别图像</a:t>
            </a:r>
            <a:endParaRPr lang="zh-CN" altLang="en-US" sz="2000" dirty="0"/>
          </a:p>
        </p:txBody>
      </p:sp>
      <p:pic>
        <p:nvPicPr>
          <p:cNvPr id="32" name="图片 3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113" r="74409"/>
          <a:stretch/>
        </p:blipFill>
        <p:spPr>
          <a:xfrm>
            <a:off x="9729716" y="3136493"/>
            <a:ext cx="846331" cy="204643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r="1074" b="1569"/>
          <a:stretch/>
        </p:blipFill>
        <p:spPr bwMode="auto">
          <a:xfrm>
            <a:off x="5771033" y="5483402"/>
            <a:ext cx="1379008" cy="965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矩形标注 33"/>
          <p:cNvSpPr/>
          <p:nvPr/>
        </p:nvSpPr>
        <p:spPr>
          <a:xfrm>
            <a:off x="5553982" y="1422428"/>
            <a:ext cx="2015218" cy="1352467"/>
          </a:xfrm>
          <a:prstGeom prst="wedgeRectCallout">
            <a:avLst>
              <a:gd name="adj1" fmla="val 11183"/>
              <a:gd name="adj2" fmla="val 645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00511" y="1451456"/>
            <a:ext cx="2184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通过树莓派自带的</a:t>
            </a:r>
            <a:r>
              <a:rPr lang="en-US" altLang="zh-CN" sz="2000" dirty="0" smtClean="0"/>
              <a:t>Wi-Fi</a:t>
            </a:r>
            <a:r>
              <a:rPr lang="zh-CN" altLang="en-US" sz="2000" dirty="0" smtClean="0"/>
              <a:t>模块接入网络，与远程中心通信</a:t>
            </a:r>
            <a:endParaRPr lang="zh-CN" altLang="en-US" sz="2000" dirty="0"/>
          </a:p>
        </p:txBody>
      </p:sp>
      <p:sp>
        <p:nvSpPr>
          <p:cNvPr id="36" name="矩形标注 35"/>
          <p:cNvSpPr/>
          <p:nvPr/>
        </p:nvSpPr>
        <p:spPr>
          <a:xfrm>
            <a:off x="9035781" y="1917316"/>
            <a:ext cx="2015218" cy="676234"/>
          </a:xfrm>
          <a:prstGeom prst="wedgeRectCallout">
            <a:avLst>
              <a:gd name="adj1" fmla="val 8482"/>
              <a:gd name="adj2" fmla="val 917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060587" y="1929931"/>
            <a:ext cx="2184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识别结果传回数据中心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1367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 animBg="1"/>
      <p:bldP spid="21" grpId="0" animBg="1"/>
      <p:bldP spid="26" grpId="0" animBg="1"/>
      <p:bldP spid="27" grpId="0"/>
      <p:bldP spid="29" grpId="0" animBg="1"/>
      <p:bldP spid="31" grpId="0"/>
      <p:bldP spid="34" grpId="0" animBg="1"/>
      <p:bldP spid="35" grpId="0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42" y="859125"/>
            <a:ext cx="3421122" cy="3902593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7" y="3422303"/>
            <a:ext cx="1425580" cy="1152710"/>
          </a:xfrm>
          <a:prstGeom prst="rect">
            <a:avLst/>
          </a:prstGeom>
        </p:spPr>
      </p:pic>
      <p:grpSp>
        <p:nvGrpSpPr>
          <p:cNvPr id="29" name="Group 4"/>
          <p:cNvGrpSpPr/>
          <p:nvPr/>
        </p:nvGrpSpPr>
        <p:grpSpPr>
          <a:xfrm>
            <a:off x="4941285" y="5199329"/>
            <a:ext cx="2773278" cy="492443"/>
            <a:chOff x="4546346" y="4929739"/>
            <a:chExt cx="2628836" cy="466910"/>
          </a:xfrm>
        </p:grpSpPr>
        <p:sp>
          <p:nvSpPr>
            <p:cNvPr id="30" name="TextBox 29"/>
            <p:cNvSpPr txBox="1"/>
            <p:nvPr/>
          </p:nvSpPr>
          <p:spPr>
            <a:xfrm>
              <a:off x="4546346" y="4929739"/>
              <a:ext cx="2628836" cy="4669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3200" spc="2000" dirty="0">
                  <a:solidFill>
                    <a:schemeClr val="accent5">
                      <a:lumMod val="75000"/>
                    </a:schemeClr>
                  </a:solidFill>
                  <a:latin typeface="Microsoft YaHei"/>
                  <a:ea typeface="Microsoft YaHei"/>
                </a:rPr>
                <a:t>硬件选型</a:t>
              </a:r>
              <a:endParaRPr lang="en-US" sz="1200" spc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1"/>
            <a:ext cx="1641985" cy="1626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235" r="5306" b="20024"/>
          <a:stretch/>
        </p:blipFill>
        <p:spPr>
          <a:xfrm>
            <a:off x="589575" y="479898"/>
            <a:ext cx="5234207" cy="1004518"/>
          </a:xfrm>
          <a:prstGeom prst="rect">
            <a:avLst/>
          </a:prstGeom>
        </p:spPr>
      </p:pic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8617726" y="5378171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857518" y="5442814"/>
            <a:ext cx="4735327" cy="35847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  <a:gd name="connsiteX0" fmla="*/ 409683 w 4877876"/>
              <a:gd name="connsiteY0" fmla="*/ 0 h 312587"/>
              <a:gd name="connsiteX1" fmla="*/ 596970 w 4877876"/>
              <a:gd name="connsiteY1" fmla="*/ 312302 h 312587"/>
              <a:gd name="connsiteX2" fmla="*/ 4877876 w 4877876"/>
              <a:gd name="connsiteY2" fmla="*/ 233628 h 3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7876" h="312587">
                <a:moveTo>
                  <a:pt x="409683" y="0"/>
                </a:moveTo>
                <a:cubicBezTo>
                  <a:pt x="-207797" y="38897"/>
                  <a:pt x="-112781" y="322832"/>
                  <a:pt x="596970" y="312302"/>
                </a:cubicBezTo>
                <a:lnTo>
                  <a:pt x="4877876" y="233628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8"/>
          <a:srcRect r="85000"/>
          <a:stretch/>
        </p:blipFill>
        <p:spPr>
          <a:xfrm>
            <a:off x="2917371" y="5327980"/>
            <a:ext cx="1071316" cy="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9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硬件方案比较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29" y="1611086"/>
            <a:ext cx="10145485" cy="51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现有的抄表器大多以单片机为控制核心或自主搭建嵌入式硬件电路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4"/>
          <a:stretch/>
        </p:blipFill>
        <p:spPr>
          <a:xfrm>
            <a:off x="1296879" y="2403022"/>
            <a:ext cx="3812150" cy="240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7785" r="14047" b="11580"/>
          <a:stretch/>
        </p:blipFill>
        <p:spPr>
          <a:xfrm>
            <a:off x="6995886" y="2269757"/>
            <a:ext cx="3396343" cy="2773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5029" y="5283200"/>
            <a:ext cx="496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单片机计算性能较差，不能实现大规模图像处理，往往只能手动录入数据，通过总线传输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53201" y="5283200"/>
            <a:ext cx="496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自主搭建的嵌入式电路性能好，但稳定性不佳，而且往往体积庞大，不利于携带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25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42" y="237744"/>
            <a:ext cx="8827139" cy="1152161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 flipH="1">
            <a:off x="3270821" y="428987"/>
            <a:ext cx="51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3600" b="1" spc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硬件选择</a:t>
            </a:r>
            <a:endParaRPr lang="zh-CN" altLang="en-US" sz="66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29" y="1611086"/>
            <a:ext cx="10145485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综合考虑系统需求，选用树莓派</a:t>
            </a:r>
            <a:r>
              <a:rPr lang="en-US" altLang="zh-CN" sz="2400" dirty="0" smtClean="0"/>
              <a:t>3B</a:t>
            </a:r>
            <a:r>
              <a:rPr lang="zh-CN" altLang="en-US" sz="2400" dirty="0" smtClean="0"/>
              <a:t>型作为控制器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45029" y="5283200"/>
            <a:ext cx="496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树莓派性能强大、运行稳定、外形小巧，有丰富的接口引脚，自带</a:t>
            </a:r>
            <a:r>
              <a:rPr lang="en-US" altLang="zh-CN" sz="2400" dirty="0" smtClean="0"/>
              <a:t>Wi-Fi</a:t>
            </a:r>
            <a:r>
              <a:rPr lang="zh-CN" altLang="en-US" sz="2400" dirty="0" smtClean="0"/>
              <a:t>、摄像等模块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53201" y="5283200"/>
            <a:ext cx="4963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摄像头选用树莓派官方摄像头，像素</a:t>
            </a:r>
            <a:r>
              <a:rPr lang="en-US" altLang="zh-CN" sz="2400" dirty="0" smtClean="0"/>
              <a:t>500</a:t>
            </a:r>
            <a:r>
              <a:rPr lang="zh-CN" altLang="en-US" sz="2400" dirty="0"/>
              <a:t>万</a:t>
            </a:r>
          </a:p>
        </p:txBody>
      </p:sp>
      <p:pic>
        <p:nvPicPr>
          <p:cNvPr id="10" name="图片 9" descr="1588933323766.jpg"/>
          <p:cNvPicPr/>
          <p:nvPr/>
        </p:nvPicPr>
        <p:blipFill>
          <a:blip r:embed="rId3" cstate="print"/>
          <a:srcRect t="29211" r="-7"/>
          <a:stretch>
            <a:fillRect/>
          </a:stretch>
        </p:blipFill>
        <p:spPr>
          <a:xfrm>
            <a:off x="1391557" y="2526162"/>
            <a:ext cx="4038600" cy="2419985"/>
          </a:xfrm>
          <a:prstGeom prst="rect">
            <a:avLst/>
          </a:prstGeom>
        </p:spPr>
      </p:pic>
      <p:pic>
        <p:nvPicPr>
          <p:cNvPr id="11" name="图片 10" descr="385453354.jpg"/>
          <p:cNvPicPr/>
          <p:nvPr/>
        </p:nvPicPr>
        <p:blipFill>
          <a:blip r:embed="rId4" cstate="print"/>
          <a:srcRect l="6679" t="11191" r="1083" b="29242"/>
          <a:stretch>
            <a:fillRect/>
          </a:stretch>
        </p:blipFill>
        <p:spPr>
          <a:xfrm>
            <a:off x="7102518" y="2720313"/>
            <a:ext cx="3463881" cy="2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9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42" y="859125"/>
            <a:ext cx="3421122" cy="3902593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7" y="3422303"/>
            <a:ext cx="1425580" cy="1152710"/>
          </a:xfrm>
          <a:prstGeom prst="rect">
            <a:avLst/>
          </a:prstGeom>
        </p:spPr>
      </p:pic>
      <p:grpSp>
        <p:nvGrpSpPr>
          <p:cNvPr id="29" name="Group 4"/>
          <p:cNvGrpSpPr/>
          <p:nvPr/>
        </p:nvGrpSpPr>
        <p:grpSpPr>
          <a:xfrm>
            <a:off x="4941285" y="5199323"/>
            <a:ext cx="2773278" cy="492443"/>
            <a:chOff x="4546346" y="4929737"/>
            <a:chExt cx="2628836" cy="466910"/>
          </a:xfrm>
        </p:grpSpPr>
        <p:sp>
          <p:nvSpPr>
            <p:cNvPr id="30" name="TextBox 29"/>
            <p:cNvSpPr txBox="1"/>
            <p:nvPr/>
          </p:nvSpPr>
          <p:spPr>
            <a:xfrm>
              <a:off x="4546346" y="4929737"/>
              <a:ext cx="2628836" cy="4669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3200" spc="2000" dirty="0" smtClean="0">
                  <a:solidFill>
                    <a:schemeClr val="accent5">
                      <a:lumMod val="75000"/>
                    </a:schemeClr>
                  </a:solidFill>
                  <a:latin typeface="Microsoft YaHei"/>
                  <a:ea typeface="Microsoft YaHei"/>
                </a:rPr>
                <a:t>算法设计</a:t>
              </a:r>
              <a:endParaRPr lang="en-US" sz="1200" spc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8617726" y="5378171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857518" y="5442814"/>
            <a:ext cx="4735327" cy="35847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  <a:gd name="connsiteX0" fmla="*/ 409683 w 4877876"/>
              <a:gd name="connsiteY0" fmla="*/ 0 h 312587"/>
              <a:gd name="connsiteX1" fmla="*/ 596970 w 4877876"/>
              <a:gd name="connsiteY1" fmla="*/ 312302 h 312587"/>
              <a:gd name="connsiteX2" fmla="*/ 4877876 w 4877876"/>
              <a:gd name="connsiteY2" fmla="*/ 233628 h 3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7876" h="312587">
                <a:moveTo>
                  <a:pt x="409683" y="0"/>
                </a:moveTo>
                <a:cubicBezTo>
                  <a:pt x="-207797" y="38897"/>
                  <a:pt x="-112781" y="322832"/>
                  <a:pt x="596970" y="312302"/>
                </a:cubicBezTo>
                <a:lnTo>
                  <a:pt x="4877876" y="233628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4"/>
          <a:srcRect r="85000"/>
          <a:stretch/>
        </p:blipFill>
        <p:spPr>
          <a:xfrm>
            <a:off x="2917371" y="5327980"/>
            <a:ext cx="1071316" cy="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9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771</Words>
  <Application>Microsoft Office PowerPoint</Application>
  <PresentationFormat>自定义</PresentationFormat>
  <Paragraphs>125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</dc:description>
  <cp:lastModifiedBy>刘健</cp:lastModifiedBy>
  <cp:revision>154</cp:revision>
  <dcterms:created xsi:type="dcterms:W3CDTF">2016-03-09T07:25:00Z</dcterms:created>
  <dcterms:modified xsi:type="dcterms:W3CDTF">2020-06-10T07:20:18Z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